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6" r:id="rId5"/>
    <p:sldId id="257" r:id="rId6"/>
    <p:sldId id="258" r:id="rId7"/>
    <p:sldId id="259" r:id="rId8"/>
    <p:sldId id="267" r:id="rId9"/>
    <p:sldId id="260" r:id="rId10"/>
    <p:sldId id="261" r:id="rId11"/>
    <p:sldId id="268" r:id="rId12"/>
    <p:sldId id="269" r:id="rId13"/>
    <p:sldId id="270" r:id="rId14"/>
    <p:sldId id="272" r:id="rId15"/>
    <p:sldId id="279" r:id="rId16"/>
    <p:sldId id="280" r:id="rId17"/>
    <p:sldId id="281" r:id="rId18"/>
    <p:sldId id="274" r:id="rId19"/>
    <p:sldId id="282" r:id="rId20"/>
    <p:sldId id="283" r:id="rId21"/>
    <p:sldId id="284" r:id="rId22"/>
    <p:sldId id="285" r:id="rId23"/>
    <p:sldId id="286" r:id="rId24"/>
    <p:sldId id="276" r:id="rId25"/>
    <p:sldId id="277" r:id="rId26"/>
    <p:sldId id="278" r:id="rId27"/>
    <p:sldId id="289" r:id="rId28"/>
    <p:sldId id="288" r:id="rId29"/>
    <p:sldId id="291" r:id="rId30"/>
    <p:sldId id="300" r:id="rId31"/>
    <p:sldId id="301" r:id="rId32"/>
    <p:sldId id="302" r:id="rId33"/>
    <p:sldId id="303" r:id="rId34"/>
    <p:sldId id="306" r:id="rId35"/>
    <p:sldId id="290" r:id="rId36"/>
    <p:sldId id="296" r:id="rId37"/>
    <p:sldId id="298" r:id="rId38"/>
    <p:sldId id="297" r:id="rId39"/>
    <p:sldId id="299" r:id="rId40"/>
    <p:sldId id="305" r:id="rId41"/>
    <p:sldId id="287" r:id="rId42"/>
    <p:sldId id="293" r:id="rId43"/>
    <p:sldId id="294" r:id="rId44"/>
    <p:sldId id="263" r:id="rId45"/>
    <p:sldId id="264" r:id="rId46"/>
    <p:sldId id="265" r:id="rId47"/>
    <p:sldId id="266"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32A"/>
    <a:srgbClr val="3E51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1905" autoAdjust="0"/>
  </p:normalViewPr>
  <p:slideViewPr>
    <p:cSldViewPr snapToGrid="0">
      <p:cViewPr varScale="1">
        <p:scale>
          <a:sx n="70" d="100"/>
          <a:sy n="70" d="100"/>
        </p:scale>
        <p:origin x="15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4A19F-A53B-4707-900C-61FD6D18046F}" type="datetimeFigureOut">
              <a:rPr lang="es-ES" smtClean="0"/>
              <a:t>02/07/2025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48AB7-707C-4E0B-A880-77E90C8A6C72}" type="slidenum">
              <a:rPr lang="es-ES" smtClean="0"/>
              <a:t>‹#›</a:t>
            </a:fld>
            <a:endParaRPr lang="es-ES"/>
          </a:p>
        </p:txBody>
      </p:sp>
    </p:spTree>
    <p:extLst>
      <p:ext uri="{BB962C8B-B14F-4D97-AF65-F5344CB8AC3E}">
        <p14:creationId xmlns:p14="http://schemas.microsoft.com/office/powerpoint/2010/main" val="73432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9</a:t>
            </a:fld>
            <a:endParaRPr lang="es-ES"/>
          </a:p>
        </p:txBody>
      </p:sp>
    </p:spTree>
    <p:extLst>
      <p:ext uri="{BB962C8B-B14F-4D97-AF65-F5344CB8AC3E}">
        <p14:creationId xmlns:p14="http://schemas.microsoft.com/office/powerpoint/2010/main" val="271201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18</a:t>
            </a:fld>
            <a:endParaRPr lang="es-ES"/>
          </a:p>
        </p:txBody>
      </p:sp>
    </p:spTree>
    <p:extLst>
      <p:ext uri="{BB962C8B-B14F-4D97-AF65-F5344CB8AC3E}">
        <p14:creationId xmlns:p14="http://schemas.microsoft.com/office/powerpoint/2010/main" val="159983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19</a:t>
            </a:fld>
            <a:endParaRPr lang="es-ES"/>
          </a:p>
        </p:txBody>
      </p:sp>
    </p:spTree>
    <p:extLst>
      <p:ext uri="{BB962C8B-B14F-4D97-AF65-F5344CB8AC3E}">
        <p14:creationId xmlns:p14="http://schemas.microsoft.com/office/powerpoint/2010/main" val="2105652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20</a:t>
            </a:fld>
            <a:endParaRPr lang="es-ES"/>
          </a:p>
        </p:txBody>
      </p:sp>
    </p:spTree>
    <p:extLst>
      <p:ext uri="{BB962C8B-B14F-4D97-AF65-F5344CB8AC3E}">
        <p14:creationId xmlns:p14="http://schemas.microsoft.com/office/powerpoint/2010/main" val="479359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21</a:t>
            </a:fld>
            <a:endParaRPr lang="es-ES"/>
          </a:p>
        </p:txBody>
      </p:sp>
    </p:spTree>
    <p:extLst>
      <p:ext uri="{BB962C8B-B14F-4D97-AF65-F5344CB8AC3E}">
        <p14:creationId xmlns:p14="http://schemas.microsoft.com/office/powerpoint/2010/main" val="1190689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22</a:t>
            </a:fld>
            <a:endParaRPr lang="es-ES"/>
          </a:p>
        </p:txBody>
      </p:sp>
    </p:spTree>
    <p:extLst>
      <p:ext uri="{BB962C8B-B14F-4D97-AF65-F5344CB8AC3E}">
        <p14:creationId xmlns:p14="http://schemas.microsoft.com/office/powerpoint/2010/main" val="389369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23</a:t>
            </a:fld>
            <a:endParaRPr lang="es-ES"/>
          </a:p>
        </p:txBody>
      </p:sp>
    </p:spTree>
    <p:extLst>
      <p:ext uri="{BB962C8B-B14F-4D97-AF65-F5344CB8AC3E}">
        <p14:creationId xmlns:p14="http://schemas.microsoft.com/office/powerpoint/2010/main" val="3517102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24</a:t>
            </a:fld>
            <a:endParaRPr lang="es-ES"/>
          </a:p>
        </p:txBody>
      </p:sp>
    </p:spTree>
    <p:extLst>
      <p:ext uri="{BB962C8B-B14F-4D97-AF65-F5344CB8AC3E}">
        <p14:creationId xmlns:p14="http://schemas.microsoft.com/office/powerpoint/2010/main" val="308624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25</a:t>
            </a:fld>
            <a:endParaRPr lang="es-ES"/>
          </a:p>
        </p:txBody>
      </p:sp>
    </p:spTree>
    <p:extLst>
      <p:ext uri="{BB962C8B-B14F-4D97-AF65-F5344CB8AC3E}">
        <p14:creationId xmlns:p14="http://schemas.microsoft.com/office/powerpoint/2010/main" val="255720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26</a:t>
            </a:fld>
            <a:endParaRPr lang="es-ES"/>
          </a:p>
        </p:txBody>
      </p:sp>
    </p:spTree>
    <p:extLst>
      <p:ext uri="{BB962C8B-B14F-4D97-AF65-F5344CB8AC3E}">
        <p14:creationId xmlns:p14="http://schemas.microsoft.com/office/powerpoint/2010/main" val="2601274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27</a:t>
            </a:fld>
            <a:endParaRPr lang="es-ES"/>
          </a:p>
        </p:txBody>
      </p:sp>
    </p:spTree>
    <p:extLst>
      <p:ext uri="{BB962C8B-B14F-4D97-AF65-F5344CB8AC3E}">
        <p14:creationId xmlns:p14="http://schemas.microsoft.com/office/powerpoint/2010/main" val="48227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10</a:t>
            </a:fld>
            <a:endParaRPr lang="es-ES"/>
          </a:p>
        </p:txBody>
      </p:sp>
    </p:spTree>
    <p:extLst>
      <p:ext uri="{BB962C8B-B14F-4D97-AF65-F5344CB8AC3E}">
        <p14:creationId xmlns:p14="http://schemas.microsoft.com/office/powerpoint/2010/main" val="686362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28</a:t>
            </a:fld>
            <a:endParaRPr lang="es-ES"/>
          </a:p>
        </p:txBody>
      </p:sp>
    </p:spTree>
    <p:extLst>
      <p:ext uri="{BB962C8B-B14F-4D97-AF65-F5344CB8AC3E}">
        <p14:creationId xmlns:p14="http://schemas.microsoft.com/office/powerpoint/2010/main" val="454676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29</a:t>
            </a:fld>
            <a:endParaRPr lang="es-ES"/>
          </a:p>
        </p:txBody>
      </p:sp>
    </p:spTree>
    <p:extLst>
      <p:ext uri="{BB962C8B-B14F-4D97-AF65-F5344CB8AC3E}">
        <p14:creationId xmlns:p14="http://schemas.microsoft.com/office/powerpoint/2010/main" val="59528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30</a:t>
            </a:fld>
            <a:endParaRPr lang="es-ES"/>
          </a:p>
        </p:txBody>
      </p:sp>
    </p:spTree>
    <p:extLst>
      <p:ext uri="{BB962C8B-B14F-4D97-AF65-F5344CB8AC3E}">
        <p14:creationId xmlns:p14="http://schemas.microsoft.com/office/powerpoint/2010/main" val="2969883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31</a:t>
            </a:fld>
            <a:endParaRPr lang="es-ES"/>
          </a:p>
        </p:txBody>
      </p:sp>
    </p:spTree>
    <p:extLst>
      <p:ext uri="{BB962C8B-B14F-4D97-AF65-F5344CB8AC3E}">
        <p14:creationId xmlns:p14="http://schemas.microsoft.com/office/powerpoint/2010/main" val="372219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32</a:t>
            </a:fld>
            <a:endParaRPr lang="es-ES"/>
          </a:p>
        </p:txBody>
      </p:sp>
    </p:spTree>
    <p:extLst>
      <p:ext uri="{BB962C8B-B14F-4D97-AF65-F5344CB8AC3E}">
        <p14:creationId xmlns:p14="http://schemas.microsoft.com/office/powerpoint/2010/main" val="951405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33</a:t>
            </a:fld>
            <a:endParaRPr lang="es-ES"/>
          </a:p>
        </p:txBody>
      </p:sp>
    </p:spTree>
    <p:extLst>
      <p:ext uri="{BB962C8B-B14F-4D97-AF65-F5344CB8AC3E}">
        <p14:creationId xmlns:p14="http://schemas.microsoft.com/office/powerpoint/2010/main" val="196383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34</a:t>
            </a:fld>
            <a:endParaRPr lang="es-ES"/>
          </a:p>
        </p:txBody>
      </p:sp>
    </p:spTree>
    <p:extLst>
      <p:ext uri="{BB962C8B-B14F-4D97-AF65-F5344CB8AC3E}">
        <p14:creationId xmlns:p14="http://schemas.microsoft.com/office/powerpoint/2010/main" val="2586581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35</a:t>
            </a:fld>
            <a:endParaRPr lang="es-ES"/>
          </a:p>
        </p:txBody>
      </p:sp>
    </p:spTree>
    <p:extLst>
      <p:ext uri="{BB962C8B-B14F-4D97-AF65-F5344CB8AC3E}">
        <p14:creationId xmlns:p14="http://schemas.microsoft.com/office/powerpoint/2010/main" val="390489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36</a:t>
            </a:fld>
            <a:endParaRPr lang="es-ES"/>
          </a:p>
        </p:txBody>
      </p:sp>
    </p:spTree>
    <p:extLst>
      <p:ext uri="{BB962C8B-B14F-4D97-AF65-F5344CB8AC3E}">
        <p14:creationId xmlns:p14="http://schemas.microsoft.com/office/powerpoint/2010/main" val="589283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37</a:t>
            </a:fld>
            <a:endParaRPr lang="es-ES"/>
          </a:p>
        </p:txBody>
      </p:sp>
    </p:spTree>
    <p:extLst>
      <p:ext uri="{BB962C8B-B14F-4D97-AF65-F5344CB8AC3E}">
        <p14:creationId xmlns:p14="http://schemas.microsoft.com/office/powerpoint/2010/main" val="77076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11</a:t>
            </a:fld>
            <a:endParaRPr lang="es-ES"/>
          </a:p>
        </p:txBody>
      </p:sp>
    </p:spTree>
    <p:extLst>
      <p:ext uri="{BB962C8B-B14F-4D97-AF65-F5344CB8AC3E}">
        <p14:creationId xmlns:p14="http://schemas.microsoft.com/office/powerpoint/2010/main" val="2684038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048AB7-707C-4E0B-A880-77E90C8A6C72}" type="slidenum">
              <a:rPr lang="es-ES" smtClean="0"/>
              <a:t>38</a:t>
            </a:fld>
            <a:endParaRPr lang="es-ES"/>
          </a:p>
        </p:txBody>
      </p:sp>
    </p:spTree>
    <p:extLst>
      <p:ext uri="{BB962C8B-B14F-4D97-AF65-F5344CB8AC3E}">
        <p14:creationId xmlns:p14="http://schemas.microsoft.com/office/powerpoint/2010/main" val="283180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12</a:t>
            </a:fld>
            <a:endParaRPr lang="es-ES"/>
          </a:p>
        </p:txBody>
      </p:sp>
    </p:spTree>
    <p:extLst>
      <p:ext uri="{BB962C8B-B14F-4D97-AF65-F5344CB8AC3E}">
        <p14:creationId xmlns:p14="http://schemas.microsoft.com/office/powerpoint/2010/main" val="156403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13</a:t>
            </a:fld>
            <a:endParaRPr lang="es-ES"/>
          </a:p>
        </p:txBody>
      </p:sp>
    </p:spTree>
    <p:extLst>
      <p:ext uri="{BB962C8B-B14F-4D97-AF65-F5344CB8AC3E}">
        <p14:creationId xmlns:p14="http://schemas.microsoft.com/office/powerpoint/2010/main" val="172975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14</a:t>
            </a:fld>
            <a:endParaRPr lang="es-ES"/>
          </a:p>
        </p:txBody>
      </p:sp>
    </p:spTree>
    <p:extLst>
      <p:ext uri="{BB962C8B-B14F-4D97-AF65-F5344CB8AC3E}">
        <p14:creationId xmlns:p14="http://schemas.microsoft.com/office/powerpoint/2010/main" val="3614242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15</a:t>
            </a:fld>
            <a:endParaRPr lang="es-ES"/>
          </a:p>
        </p:txBody>
      </p:sp>
    </p:spTree>
    <p:extLst>
      <p:ext uri="{BB962C8B-B14F-4D97-AF65-F5344CB8AC3E}">
        <p14:creationId xmlns:p14="http://schemas.microsoft.com/office/powerpoint/2010/main" val="243394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16</a:t>
            </a:fld>
            <a:endParaRPr lang="es-ES"/>
          </a:p>
        </p:txBody>
      </p:sp>
    </p:spTree>
    <p:extLst>
      <p:ext uri="{BB962C8B-B14F-4D97-AF65-F5344CB8AC3E}">
        <p14:creationId xmlns:p14="http://schemas.microsoft.com/office/powerpoint/2010/main" val="1423233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17048AB7-707C-4E0B-A880-77E90C8A6C72}" type="slidenum">
              <a:rPr lang="es-ES" smtClean="0"/>
              <a:t>17</a:t>
            </a:fld>
            <a:endParaRPr lang="es-ES"/>
          </a:p>
        </p:txBody>
      </p:sp>
    </p:spTree>
    <p:extLst>
      <p:ext uri="{BB962C8B-B14F-4D97-AF65-F5344CB8AC3E}">
        <p14:creationId xmlns:p14="http://schemas.microsoft.com/office/powerpoint/2010/main" val="272616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08AB0-AFAC-57BB-9733-66DFDC28C6E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28E0524-E21A-EF33-CB1A-4904F721B7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ADE1329-27DA-4974-CCA1-860BC27785DF}"/>
              </a:ext>
            </a:extLst>
          </p:cNvPr>
          <p:cNvSpPr>
            <a:spLocks noGrp="1"/>
          </p:cNvSpPr>
          <p:nvPr>
            <p:ph type="dt" sz="half" idx="10"/>
          </p:nvPr>
        </p:nvSpPr>
        <p:spPr/>
        <p:txBody>
          <a:bodyPr/>
          <a:lstStyle/>
          <a:p>
            <a:fld id="{D149C2B3-E4F8-854A-97C2-08B82A2B9C51}" type="datetimeFigureOut">
              <a:t>7/2/2025</a:t>
            </a:fld>
            <a:endParaRPr lang="es-ES"/>
          </a:p>
        </p:txBody>
      </p:sp>
      <p:sp>
        <p:nvSpPr>
          <p:cNvPr id="5" name="Marcador de pie de página 4">
            <a:extLst>
              <a:ext uri="{FF2B5EF4-FFF2-40B4-BE49-F238E27FC236}">
                <a16:creationId xmlns:a16="http://schemas.microsoft.com/office/drawing/2014/main" id="{6C1A2407-3F2B-EE03-2DE9-505F9C56848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7E6930D-8592-AA2B-B647-2289EA8AB748}"/>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3894818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CFF3F-C840-903F-4DBD-2FB6D4EF421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C6A7BAA-995D-BD42-011C-374C91FAB2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9AF378C-B0B5-86A3-07B1-E58B10443176}"/>
              </a:ext>
            </a:extLst>
          </p:cNvPr>
          <p:cNvSpPr>
            <a:spLocks noGrp="1"/>
          </p:cNvSpPr>
          <p:nvPr>
            <p:ph type="dt" sz="half" idx="10"/>
          </p:nvPr>
        </p:nvSpPr>
        <p:spPr/>
        <p:txBody>
          <a:bodyPr/>
          <a:lstStyle/>
          <a:p>
            <a:fld id="{D149C2B3-E4F8-854A-97C2-08B82A2B9C51}" type="datetimeFigureOut">
              <a:t>7/2/2025</a:t>
            </a:fld>
            <a:endParaRPr lang="es-ES"/>
          </a:p>
        </p:txBody>
      </p:sp>
      <p:sp>
        <p:nvSpPr>
          <p:cNvPr id="5" name="Marcador de pie de página 4">
            <a:extLst>
              <a:ext uri="{FF2B5EF4-FFF2-40B4-BE49-F238E27FC236}">
                <a16:creationId xmlns:a16="http://schemas.microsoft.com/office/drawing/2014/main" id="{56AD7109-FBBA-947B-D39B-962885E76C0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20B419E-E295-810D-E9DE-DBA89676FA09}"/>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187440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175212E-6054-1885-F284-C62F9B53FE7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F7007C9-0372-B194-B45E-70C8350027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27A8690-2144-4A0D-C887-4AA2B8306E33}"/>
              </a:ext>
            </a:extLst>
          </p:cNvPr>
          <p:cNvSpPr>
            <a:spLocks noGrp="1"/>
          </p:cNvSpPr>
          <p:nvPr>
            <p:ph type="dt" sz="half" idx="10"/>
          </p:nvPr>
        </p:nvSpPr>
        <p:spPr/>
        <p:txBody>
          <a:bodyPr/>
          <a:lstStyle/>
          <a:p>
            <a:fld id="{D149C2B3-E4F8-854A-97C2-08B82A2B9C51}" type="datetimeFigureOut">
              <a:t>7/2/2025</a:t>
            </a:fld>
            <a:endParaRPr lang="es-ES"/>
          </a:p>
        </p:txBody>
      </p:sp>
      <p:sp>
        <p:nvSpPr>
          <p:cNvPr id="5" name="Marcador de pie de página 4">
            <a:extLst>
              <a:ext uri="{FF2B5EF4-FFF2-40B4-BE49-F238E27FC236}">
                <a16:creationId xmlns:a16="http://schemas.microsoft.com/office/drawing/2014/main" id="{BC70ABFC-AB16-87BD-6420-139ADF14AE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8796BB-BB12-E1C0-7E37-F0F1ED1E1407}"/>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62493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CF516-C763-BD57-4A82-5B05746E246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B3B5324-334C-7F96-9C84-526838A97D6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2735B42-4F0C-FCE0-9400-1A614B614DE4}"/>
              </a:ext>
            </a:extLst>
          </p:cNvPr>
          <p:cNvSpPr>
            <a:spLocks noGrp="1"/>
          </p:cNvSpPr>
          <p:nvPr>
            <p:ph type="dt" sz="half" idx="10"/>
          </p:nvPr>
        </p:nvSpPr>
        <p:spPr/>
        <p:txBody>
          <a:bodyPr/>
          <a:lstStyle/>
          <a:p>
            <a:fld id="{D149C2B3-E4F8-854A-97C2-08B82A2B9C51}" type="datetimeFigureOut">
              <a:t>7/2/2025</a:t>
            </a:fld>
            <a:endParaRPr lang="es-ES"/>
          </a:p>
        </p:txBody>
      </p:sp>
      <p:sp>
        <p:nvSpPr>
          <p:cNvPr id="5" name="Marcador de pie de página 4">
            <a:extLst>
              <a:ext uri="{FF2B5EF4-FFF2-40B4-BE49-F238E27FC236}">
                <a16:creationId xmlns:a16="http://schemas.microsoft.com/office/drawing/2014/main" id="{3E6C5506-FF4D-89F7-2D5C-7D8A10BBD4A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FAA2240-4DAA-F071-0E80-6DEABD30DBE6}"/>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128075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EC7D1-973C-F435-2AAE-FF670E16A95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A7F0D03-CA7D-498E-E082-F217A1B253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712B5C-FDCB-7A9B-79D3-F519C13C564A}"/>
              </a:ext>
            </a:extLst>
          </p:cNvPr>
          <p:cNvSpPr>
            <a:spLocks noGrp="1"/>
          </p:cNvSpPr>
          <p:nvPr>
            <p:ph type="dt" sz="half" idx="10"/>
          </p:nvPr>
        </p:nvSpPr>
        <p:spPr/>
        <p:txBody>
          <a:bodyPr/>
          <a:lstStyle/>
          <a:p>
            <a:fld id="{D149C2B3-E4F8-854A-97C2-08B82A2B9C51}" type="datetimeFigureOut">
              <a:t>7/2/2025</a:t>
            </a:fld>
            <a:endParaRPr lang="es-ES"/>
          </a:p>
        </p:txBody>
      </p:sp>
      <p:sp>
        <p:nvSpPr>
          <p:cNvPr id="5" name="Marcador de pie de página 4">
            <a:extLst>
              <a:ext uri="{FF2B5EF4-FFF2-40B4-BE49-F238E27FC236}">
                <a16:creationId xmlns:a16="http://schemas.microsoft.com/office/drawing/2014/main" id="{133B30A3-D682-7405-BF46-8A2D5C92E4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4F0FD1B-DAB7-1D6D-4B5B-AC47C1561B43}"/>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65357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B234B-CFED-8A41-6170-85C18F52D9B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A97EEC6-EBCB-4DE4-936D-F7E63D50342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41A9045-5967-CCE0-4538-17B6925F6CA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CF7E586-903C-8173-E835-72B969065D76}"/>
              </a:ext>
            </a:extLst>
          </p:cNvPr>
          <p:cNvSpPr>
            <a:spLocks noGrp="1"/>
          </p:cNvSpPr>
          <p:nvPr>
            <p:ph type="dt" sz="half" idx="10"/>
          </p:nvPr>
        </p:nvSpPr>
        <p:spPr/>
        <p:txBody>
          <a:bodyPr/>
          <a:lstStyle/>
          <a:p>
            <a:fld id="{D149C2B3-E4F8-854A-97C2-08B82A2B9C51}" type="datetimeFigureOut">
              <a:t>7/2/2025</a:t>
            </a:fld>
            <a:endParaRPr lang="es-ES"/>
          </a:p>
        </p:txBody>
      </p:sp>
      <p:sp>
        <p:nvSpPr>
          <p:cNvPr id="6" name="Marcador de pie de página 5">
            <a:extLst>
              <a:ext uri="{FF2B5EF4-FFF2-40B4-BE49-F238E27FC236}">
                <a16:creationId xmlns:a16="http://schemas.microsoft.com/office/drawing/2014/main" id="{6D7F0620-8A6C-F7FA-9E0B-6CE9D3C5C00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A4C708B-A0EF-136A-0C10-4FD7D6A9FA2F}"/>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382122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2D7F8C-0CA1-73E3-2EB4-A7ED83F4A2C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9F7DF2A-EB5F-655E-C782-22D21480F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2D6778-5423-B10B-0539-EDD212BEDEC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363551A-9254-014D-A1B9-77167AA56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8702713-2DE9-8B39-76CB-CD7102FB600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942C6D4-7CDA-32B8-F9CB-41708D62E3FD}"/>
              </a:ext>
            </a:extLst>
          </p:cNvPr>
          <p:cNvSpPr>
            <a:spLocks noGrp="1"/>
          </p:cNvSpPr>
          <p:nvPr>
            <p:ph type="dt" sz="half" idx="10"/>
          </p:nvPr>
        </p:nvSpPr>
        <p:spPr/>
        <p:txBody>
          <a:bodyPr/>
          <a:lstStyle/>
          <a:p>
            <a:fld id="{D149C2B3-E4F8-854A-97C2-08B82A2B9C51}" type="datetimeFigureOut">
              <a:t>7/2/2025</a:t>
            </a:fld>
            <a:endParaRPr lang="es-ES"/>
          </a:p>
        </p:txBody>
      </p:sp>
      <p:sp>
        <p:nvSpPr>
          <p:cNvPr id="8" name="Marcador de pie de página 7">
            <a:extLst>
              <a:ext uri="{FF2B5EF4-FFF2-40B4-BE49-F238E27FC236}">
                <a16:creationId xmlns:a16="http://schemas.microsoft.com/office/drawing/2014/main" id="{3DF519D9-670D-EE74-D70D-C1ACF7D6E84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1A81A3D-B3FA-8318-2FCA-D44DAFDEC2B8}"/>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2859970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F6714-75C2-CD57-F166-285D06CC701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87D78BB-FF64-3856-49E2-61DDB2666E10}"/>
              </a:ext>
            </a:extLst>
          </p:cNvPr>
          <p:cNvSpPr>
            <a:spLocks noGrp="1"/>
          </p:cNvSpPr>
          <p:nvPr>
            <p:ph type="dt" sz="half" idx="10"/>
          </p:nvPr>
        </p:nvSpPr>
        <p:spPr/>
        <p:txBody>
          <a:bodyPr/>
          <a:lstStyle/>
          <a:p>
            <a:fld id="{D149C2B3-E4F8-854A-97C2-08B82A2B9C51}" type="datetimeFigureOut">
              <a:t>7/2/2025</a:t>
            </a:fld>
            <a:endParaRPr lang="es-ES"/>
          </a:p>
        </p:txBody>
      </p:sp>
      <p:sp>
        <p:nvSpPr>
          <p:cNvPr id="4" name="Marcador de pie de página 3">
            <a:extLst>
              <a:ext uri="{FF2B5EF4-FFF2-40B4-BE49-F238E27FC236}">
                <a16:creationId xmlns:a16="http://schemas.microsoft.com/office/drawing/2014/main" id="{9F857B9D-84DC-4B00-CAE6-A85A80612E9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150B121-B391-280F-E330-19ECAA72B0B2}"/>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1807503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860080F-681A-58ED-A64B-4C2E6699134C}"/>
              </a:ext>
            </a:extLst>
          </p:cNvPr>
          <p:cNvSpPr>
            <a:spLocks noGrp="1"/>
          </p:cNvSpPr>
          <p:nvPr>
            <p:ph type="dt" sz="half" idx="10"/>
          </p:nvPr>
        </p:nvSpPr>
        <p:spPr/>
        <p:txBody>
          <a:bodyPr/>
          <a:lstStyle/>
          <a:p>
            <a:fld id="{D149C2B3-E4F8-854A-97C2-08B82A2B9C51}" type="datetimeFigureOut">
              <a:t>7/2/2025</a:t>
            </a:fld>
            <a:endParaRPr lang="es-ES"/>
          </a:p>
        </p:txBody>
      </p:sp>
      <p:sp>
        <p:nvSpPr>
          <p:cNvPr id="3" name="Marcador de pie de página 2">
            <a:extLst>
              <a:ext uri="{FF2B5EF4-FFF2-40B4-BE49-F238E27FC236}">
                <a16:creationId xmlns:a16="http://schemas.microsoft.com/office/drawing/2014/main" id="{46F17707-D9E0-3A98-2837-6DBFBC161A5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692B95F-3A03-406B-7AC1-45317A69F96B}"/>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2778296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49B81-E3E3-491F-EF65-CB94688B853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DA95E3E-794B-688A-05C9-EA379713A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22C12A3-E83E-67B6-139F-32DE0376A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2FFF93-F512-A070-3502-5D0653319368}"/>
              </a:ext>
            </a:extLst>
          </p:cNvPr>
          <p:cNvSpPr>
            <a:spLocks noGrp="1"/>
          </p:cNvSpPr>
          <p:nvPr>
            <p:ph type="dt" sz="half" idx="10"/>
          </p:nvPr>
        </p:nvSpPr>
        <p:spPr/>
        <p:txBody>
          <a:bodyPr/>
          <a:lstStyle/>
          <a:p>
            <a:fld id="{D149C2B3-E4F8-854A-97C2-08B82A2B9C51}" type="datetimeFigureOut">
              <a:t>7/2/2025</a:t>
            </a:fld>
            <a:endParaRPr lang="es-ES"/>
          </a:p>
        </p:txBody>
      </p:sp>
      <p:sp>
        <p:nvSpPr>
          <p:cNvPr id="6" name="Marcador de pie de página 5">
            <a:extLst>
              <a:ext uri="{FF2B5EF4-FFF2-40B4-BE49-F238E27FC236}">
                <a16:creationId xmlns:a16="http://schemas.microsoft.com/office/drawing/2014/main" id="{80FCA69F-C8BC-5CE5-CAEF-6E2E2C97A75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484D36D-A835-1E53-36E4-3CB4D651CD54}"/>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372207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A4A66-961D-11EF-44C4-D26B61BF2D1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0C04FBF-D03B-BD68-5831-0DA471669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C1732E2-221C-52B0-33AA-B22584C7E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5B2ABD7-A6EC-CC17-A93A-B67B62737C42}"/>
              </a:ext>
            </a:extLst>
          </p:cNvPr>
          <p:cNvSpPr>
            <a:spLocks noGrp="1"/>
          </p:cNvSpPr>
          <p:nvPr>
            <p:ph type="dt" sz="half" idx="10"/>
          </p:nvPr>
        </p:nvSpPr>
        <p:spPr/>
        <p:txBody>
          <a:bodyPr/>
          <a:lstStyle/>
          <a:p>
            <a:fld id="{D149C2B3-E4F8-854A-97C2-08B82A2B9C51}" type="datetimeFigureOut">
              <a:t>7/2/2025</a:t>
            </a:fld>
            <a:endParaRPr lang="es-ES"/>
          </a:p>
        </p:txBody>
      </p:sp>
      <p:sp>
        <p:nvSpPr>
          <p:cNvPr id="6" name="Marcador de pie de página 5">
            <a:extLst>
              <a:ext uri="{FF2B5EF4-FFF2-40B4-BE49-F238E27FC236}">
                <a16:creationId xmlns:a16="http://schemas.microsoft.com/office/drawing/2014/main" id="{32330EAC-5B17-8DC0-6B16-B31B89DA732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17DA39-5522-3691-08B3-297612CC583B}"/>
              </a:ext>
            </a:extLst>
          </p:cNvPr>
          <p:cNvSpPr>
            <a:spLocks noGrp="1"/>
          </p:cNvSpPr>
          <p:nvPr>
            <p:ph type="sldNum" sz="quarter" idx="12"/>
          </p:nvPr>
        </p:nvSpPr>
        <p:spPr/>
        <p:txBody>
          <a:bodyPr/>
          <a:lstStyle/>
          <a:p>
            <a:fld id="{46E4EA46-F7C0-1348-B014-642FF202584C}" type="slidenum">
              <a:t>‹#›</a:t>
            </a:fld>
            <a:endParaRPr lang="es-ES"/>
          </a:p>
        </p:txBody>
      </p:sp>
    </p:spTree>
    <p:extLst>
      <p:ext uri="{BB962C8B-B14F-4D97-AF65-F5344CB8AC3E}">
        <p14:creationId xmlns:p14="http://schemas.microsoft.com/office/powerpoint/2010/main" val="327240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F259043-D64E-5D5F-1DDA-E41299189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93613BC-90F1-114E-1E5C-93562107F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6E7BC9-1C2B-E21A-B590-43997D98B0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49C2B3-E4F8-854A-97C2-08B82A2B9C51}" type="datetimeFigureOut">
              <a:t>7/2/2025</a:t>
            </a:fld>
            <a:endParaRPr lang="es-ES"/>
          </a:p>
        </p:txBody>
      </p:sp>
      <p:sp>
        <p:nvSpPr>
          <p:cNvPr id="5" name="Marcador de pie de página 4">
            <a:extLst>
              <a:ext uri="{FF2B5EF4-FFF2-40B4-BE49-F238E27FC236}">
                <a16:creationId xmlns:a16="http://schemas.microsoft.com/office/drawing/2014/main" id="{C3BE99E7-28A9-067D-FE59-2DC6AAEF6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E69F6FE1-80A2-4A1E-C416-204F7C184B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E4EA46-F7C0-1348-B014-642FF202584C}" type="slidenum">
              <a:t>‹#›</a:t>
            </a:fld>
            <a:endParaRPr lang="es-ES"/>
          </a:p>
        </p:txBody>
      </p:sp>
    </p:spTree>
    <p:extLst>
      <p:ext uri="{BB962C8B-B14F-4D97-AF65-F5344CB8AC3E}">
        <p14:creationId xmlns:p14="http://schemas.microsoft.com/office/powerpoint/2010/main" val="131946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29.png"/><Relationship Id="rId3" Type="http://schemas.openxmlformats.org/officeDocument/2006/relationships/image" Target="../media/image19.jp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4.png"/><Relationship Id="rId18" Type="http://schemas.openxmlformats.org/officeDocument/2006/relationships/image" Target="../media/image58.png"/><Relationship Id="rId3" Type="http://schemas.openxmlformats.org/officeDocument/2006/relationships/image" Target="../media/image19.jpg"/><Relationship Id="rId21" Type="http://schemas.openxmlformats.org/officeDocument/2006/relationships/image" Target="../media/image59.png"/><Relationship Id="rId7" Type="http://schemas.openxmlformats.org/officeDocument/2006/relationships/image" Target="../media/image51.png"/><Relationship Id="rId12" Type="http://schemas.openxmlformats.org/officeDocument/2006/relationships/image" Target="../media/image53.pn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57.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29.png"/><Relationship Id="rId5" Type="http://schemas.openxmlformats.org/officeDocument/2006/relationships/image" Target="../media/image50.png"/><Relationship Id="rId15" Type="http://schemas.openxmlformats.org/officeDocument/2006/relationships/image" Target="../media/image56.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23.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5.png"/><Relationship Id="rId22"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9.jp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9.jpg"/><Relationship Id="rId7"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9.jp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8.jp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heMalwareGuardian/Awesome-Bootkits-Rootkits-Development" TargetMode="External"/><Relationship Id="rId7" Type="http://schemas.openxmlformats.org/officeDocument/2006/relationships/image" Target="../media/image65.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hyperlink" Target="http://www.linkedin.com/in/vazquez-vazquez-alejandro" TargetMode="External"/><Relationship Id="rId4" Type="http://schemas.openxmlformats.org/officeDocument/2006/relationships/hyperlink" Target="https://github.com/TheMalwareGuardian/Bootkits-Rootkits-Development-Environmen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95.emf"/><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100.jpg"/><Relationship Id="rId5" Type="http://schemas.openxmlformats.org/officeDocument/2006/relationships/image" Target="../media/image99.png"/><Relationship Id="rId4" Type="http://schemas.openxmlformats.org/officeDocument/2006/relationships/image" Target="../media/image98.emf"/></Relationships>
</file>

<file path=ppt/slides/_rels/slide4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hyperlink" Target="https://www.linkedin.com/in/vazquez-vazquez-alejandro/"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ECA2DA-86A6-5774-5FBA-8CE5E1F745D9}"/>
              </a:ext>
            </a:extLst>
          </p:cNvPr>
          <p:cNvPicPr>
            <a:picLocks noChangeAspect="1"/>
          </p:cNvPicPr>
          <p:nvPr/>
        </p:nvPicPr>
        <p:blipFill>
          <a:blip r:embed="rId2"/>
          <a:src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959EEACF-0826-8503-FCDF-E4AB98EDE19C}"/>
              </a:ext>
            </a:extLst>
          </p:cNvPr>
          <p:cNvSpPr/>
          <p:nvPr/>
        </p:nvSpPr>
        <p:spPr>
          <a:xfrm>
            <a:off x="9790045" y="6072809"/>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2" name="CuadroTexto 1">
            <a:extLst>
              <a:ext uri="{FF2B5EF4-FFF2-40B4-BE49-F238E27FC236}">
                <a16:creationId xmlns:a16="http://schemas.microsoft.com/office/drawing/2014/main" id="{E924BFDB-DA7E-E6F4-F632-8EF6D49F13BB}"/>
              </a:ext>
            </a:extLst>
          </p:cNvPr>
          <p:cNvSpPr txBox="1"/>
          <p:nvPr/>
        </p:nvSpPr>
        <p:spPr>
          <a:xfrm>
            <a:off x="2607705" y="3630706"/>
            <a:ext cx="6976590" cy="954107"/>
          </a:xfrm>
          <a:prstGeom prst="rect">
            <a:avLst/>
          </a:prstGeom>
          <a:noFill/>
        </p:spPr>
        <p:txBody>
          <a:bodyPr wrap="none" rtlCol="0">
            <a:spAutoFit/>
          </a:bodyPr>
          <a:lstStyle/>
          <a:p>
            <a:pPr algn="ctr"/>
            <a:r>
              <a:rPr lang="es-ES" sz="2800">
                <a:solidFill>
                  <a:srgbClr val="3E5163"/>
                </a:solidFill>
                <a:latin typeface=""/>
              </a:rPr>
              <a:t>Programa de </a:t>
            </a:r>
            <a:r>
              <a:rPr lang="es-ES" sz="2800" b="1">
                <a:solidFill>
                  <a:srgbClr val="3E5163"/>
                </a:solidFill>
                <a:latin typeface=""/>
              </a:rPr>
              <a:t>Impulso a la Industria de la</a:t>
            </a:r>
          </a:p>
          <a:p>
            <a:pPr algn="ctr"/>
            <a:r>
              <a:rPr lang="es-ES" sz="2800" b="1">
                <a:solidFill>
                  <a:srgbClr val="3E5163"/>
                </a:solidFill>
                <a:latin typeface=""/>
              </a:rPr>
              <a:t>Ciberseguridad Nacional</a:t>
            </a:r>
          </a:p>
        </p:txBody>
      </p:sp>
      <p:sp>
        <p:nvSpPr>
          <p:cNvPr id="3" name="CuadroTexto 2">
            <a:extLst>
              <a:ext uri="{FF2B5EF4-FFF2-40B4-BE49-F238E27FC236}">
                <a16:creationId xmlns:a16="http://schemas.microsoft.com/office/drawing/2014/main" id="{C3405E32-38E8-2E28-04FD-D671AE34D3FE}"/>
              </a:ext>
            </a:extLst>
          </p:cNvPr>
          <p:cNvSpPr txBox="1"/>
          <p:nvPr/>
        </p:nvSpPr>
        <p:spPr>
          <a:xfrm>
            <a:off x="4435932" y="4742329"/>
            <a:ext cx="3320141" cy="523220"/>
          </a:xfrm>
          <a:prstGeom prst="rect">
            <a:avLst/>
          </a:prstGeom>
          <a:noFill/>
        </p:spPr>
        <p:txBody>
          <a:bodyPr wrap="none" rtlCol="0">
            <a:spAutoFit/>
          </a:bodyPr>
          <a:lstStyle/>
          <a:p>
            <a:pPr algn="ctr"/>
            <a:r>
              <a:rPr lang="es-ES" sz="2800" b="1">
                <a:solidFill>
                  <a:srgbClr val="3E5163"/>
                </a:solidFill>
                <a:latin typeface=""/>
              </a:rPr>
              <a:t>#INCIBE</a:t>
            </a:r>
            <a:r>
              <a:rPr lang="es-ES" sz="2800">
                <a:solidFill>
                  <a:srgbClr val="3E5163"/>
                </a:solidFill>
                <a:latin typeface=""/>
              </a:rPr>
              <a:t>emprende</a:t>
            </a:r>
          </a:p>
        </p:txBody>
      </p:sp>
    </p:spTree>
    <p:extLst>
      <p:ext uri="{BB962C8B-B14F-4D97-AF65-F5344CB8AC3E}">
        <p14:creationId xmlns:p14="http://schemas.microsoft.com/office/powerpoint/2010/main" val="98999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195683" cy="523220"/>
          </a:xfrm>
          <a:prstGeom prst="rect">
            <a:avLst/>
          </a:prstGeom>
          <a:noFill/>
        </p:spPr>
        <p:txBody>
          <a:bodyPr wrap="none" rtlCol="0">
            <a:spAutoFit/>
          </a:bodyPr>
          <a:lstStyle/>
          <a:p>
            <a:r>
              <a:rPr lang="es-ES" sz="2800" b="1">
                <a:solidFill>
                  <a:srgbClr val="DC032A"/>
                </a:solidFill>
                <a:latin typeface=""/>
              </a:rPr>
              <a:t>Table of Contents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8">
            <a:extLst>
              <a:ext uri="{FF2B5EF4-FFF2-40B4-BE49-F238E27FC236}">
                <a16:creationId xmlns:a16="http://schemas.microsoft.com/office/drawing/2014/main" id="{7771308E-29C2-4951-92D9-42E0B108798E}"/>
              </a:ext>
            </a:extLst>
          </p:cNvPr>
          <p:cNvSpPr txBox="1"/>
          <p:nvPr/>
        </p:nvSpPr>
        <p:spPr>
          <a:xfrm rot="21220342">
            <a:off x="1600077" y="921912"/>
            <a:ext cx="4384534" cy="1107996"/>
          </a:xfrm>
          <a:prstGeom prst="rect">
            <a:avLst/>
          </a:prstGeom>
          <a:noFill/>
        </p:spPr>
        <p:txBody>
          <a:bodyPr wrap="none" rtlCol="0">
            <a:spAutoFit/>
          </a:bodyPr>
          <a:lstStyle/>
          <a:p>
            <a:r>
              <a:rPr lang="en-US" sz="6600" b="1">
                <a:solidFill>
                  <a:srgbClr val="C00000"/>
                </a:solidFill>
                <a:latin typeface="Chiller" panose="04020404031007020602" pitchFamily="82" charset="0"/>
              </a:rPr>
              <a:t>R</a:t>
            </a:r>
            <a:r>
              <a:rPr lang="en-US" sz="5400" b="1">
                <a:solidFill>
                  <a:srgbClr val="C00000"/>
                </a:solidFill>
                <a:latin typeface="Chiller" panose="04020404031007020602" pitchFamily="82" charset="0"/>
              </a:rPr>
              <a:t>ootkit Development</a:t>
            </a:r>
          </a:p>
        </p:txBody>
      </p:sp>
      <p:sp>
        <p:nvSpPr>
          <p:cNvPr id="10" name="Double Wave 9">
            <a:extLst>
              <a:ext uri="{FF2B5EF4-FFF2-40B4-BE49-F238E27FC236}">
                <a16:creationId xmlns:a16="http://schemas.microsoft.com/office/drawing/2014/main" id="{111858BB-32D5-4CAC-8583-540A2B21DE07}"/>
              </a:ext>
            </a:extLst>
          </p:cNvPr>
          <p:cNvSpPr/>
          <p:nvPr/>
        </p:nvSpPr>
        <p:spPr>
          <a:xfrm>
            <a:off x="-47824" y="2115923"/>
            <a:ext cx="12306731" cy="4421830"/>
          </a:xfrm>
          <a:prstGeom prst="doubleWave">
            <a:avLst/>
          </a:prstGeom>
          <a:noFill/>
          <a:ln w="38100">
            <a:solidFill>
              <a:srgbClr val="C0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Content Placeholder 2">
            <a:extLst>
              <a:ext uri="{FF2B5EF4-FFF2-40B4-BE49-F238E27FC236}">
                <a16:creationId xmlns:a16="http://schemas.microsoft.com/office/drawing/2014/main" id="{1CE9532A-1F18-4EAC-9F1A-3EF3793C14E5}"/>
              </a:ext>
            </a:extLst>
          </p:cNvPr>
          <p:cNvSpPr txBox="1">
            <a:spLocks/>
          </p:cNvSpPr>
          <p:nvPr/>
        </p:nvSpPr>
        <p:spPr>
          <a:xfrm>
            <a:off x="6571786" y="2196047"/>
            <a:ext cx="5410200" cy="4341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endParaRPr lang="en-US" sz="700"/>
          </a:p>
          <a:p>
            <a:pPr algn="just"/>
            <a:r>
              <a:rPr lang="en-US" sz="2000"/>
              <a:t>Development</a:t>
            </a:r>
          </a:p>
          <a:p>
            <a:pPr lvl="1" algn="just"/>
            <a:r>
              <a:rPr lang="en-US" sz="1800"/>
              <a:t>Communication, Keylogger</a:t>
            </a:r>
          </a:p>
          <a:p>
            <a:pPr lvl="1" algn="just"/>
            <a:r>
              <a:rPr lang="en-US" sz="1800"/>
              <a:t>Hide Processes, Hide Folders</a:t>
            </a:r>
          </a:p>
          <a:p>
            <a:pPr lvl="1" algn="just"/>
            <a:r>
              <a:rPr lang="en-US" sz="1800"/>
              <a:t>Network Control, Network Requests</a:t>
            </a:r>
            <a:endParaRPr lang="en-US" sz="700"/>
          </a:p>
          <a:p>
            <a:pPr marL="0" indent="0" algn="just">
              <a:buNone/>
            </a:pPr>
            <a:endParaRPr lang="en-US" sz="700"/>
          </a:p>
          <a:p>
            <a:pPr algn="just"/>
            <a:r>
              <a:rPr lang="en-US" sz="2000"/>
              <a:t>Infection</a:t>
            </a:r>
            <a:endParaRPr lang="en-US" sz="1800"/>
          </a:p>
          <a:p>
            <a:pPr marL="0" indent="0" algn="just">
              <a:buNone/>
            </a:pPr>
            <a:endParaRPr lang="en-US" sz="700"/>
          </a:p>
          <a:p>
            <a:pPr algn="just"/>
            <a:r>
              <a:rPr lang="en-US" sz="2000"/>
              <a:t>B/Rootkits in the Wild</a:t>
            </a:r>
          </a:p>
          <a:p>
            <a:pPr lvl="1" algn="just"/>
            <a:r>
              <a:rPr lang="en-US" sz="1800"/>
              <a:t>FudModule</a:t>
            </a:r>
          </a:p>
          <a:p>
            <a:pPr lvl="1" algn="just"/>
            <a:r>
              <a:rPr lang="en-US" sz="1800"/>
              <a:t>Fire Chili</a:t>
            </a:r>
          </a:p>
          <a:p>
            <a:pPr lvl="1" algn="just"/>
            <a:r>
              <a:rPr lang="en-US" sz="1800"/>
              <a:t>SPEcter</a:t>
            </a:r>
          </a:p>
          <a:p>
            <a:pPr algn="just"/>
            <a:endParaRPr lang="en-US" sz="700"/>
          </a:p>
          <a:p>
            <a:pPr algn="just"/>
            <a:endParaRPr lang="es-ES" sz="2000"/>
          </a:p>
        </p:txBody>
      </p:sp>
      <p:sp>
        <p:nvSpPr>
          <p:cNvPr id="12" name="Content Placeholder 2">
            <a:extLst>
              <a:ext uri="{FF2B5EF4-FFF2-40B4-BE49-F238E27FC236}">
                <a16:creationId xmlns:a16="http://schemas.microsoft.com/office/drawing/2014/main" id="{80E0EF13-13CB-4395-A1AD-52002434C514}"/>
              </a:ext>
            </a:extLst>
          </p:cNvPr>
          <p:cNvSpPr txBox="1">
            <a:spLocks/>
          </p:cNvSpPr>
          <p:nvPr/>
        </p:nvSpPr>
        <p:spPr>
          <a:xfrm>
            <a:off x="685800" y="2196046"/>
            <a:ext cx="5410200" cy="43417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just">
              <a:buFont typeface="Arial" panose="020B0604020202020204" pitchFamily="34" charset="0"/>
              <a:buChar char="•"/>
            </a:pPr>
            <a:endParaRPr lang="es-ES" sz="700"/>
          </a:p>
          <a:p>
            <a:pPr marL="342900" indent="-342900" algn="just">
              <a:buFont typeface="Arial" panose="020B0604020202020204" pitchFamily="34" charset="0"/>
              <a:buChar char="•"/>
            </a:pPr>
            <a:r>
              <a:rPr lang="es-ES" sz="2000"/>
              <a:t>Concepts</a:t>
            </a:r>
          </a:p>
          <a:p>
            <a:pPr marL="742950" lvl="1" indent="-285750" algn="just">
              <a:buFont typeface="Arial" panose="020B0604020202020204" pitchFamily="34" charset="0"/>
              <a:buChar char="•"/>
            </a:pPr>
            <a:r>
              <a:rPr lang="es-ES" sz="1800"/>
              <a:t>Kernel</a:t>
            </a:r>
          </a:p>
          <a:p>
            <a:pPr marL="742950" lvl="1" indent="-285750" algn="just">
              <a:buFont typeface="Arial" panose="020B0604020202020204" pitchFamily="34" charset="0"/>
              <a:buChar char="•"/>
            </a:pPr>
            <a:r>
              <a:rPr lang="es-ES" sz="1800"/>
              <a:t>Rootkit</a:t>
            </a:r>
          </a:p>
          <a:p>
            <a:pPr marL="742950" lvl="1" indent="-285750" algn="just">
              <a:buFont typeface="Arial" panose="020B0604020202020204" pitchFamily="34" charset="0"/>
              <a:buChar char="•"/>
            </a:pPr>
            <a:r>
              <a:rPr lang="es-ES" sz="1800"/>
              <a:t>Security Mechanisms</a:t>
            </a:r>
          </a:p>
          <a:p>
            <a:pPr marL="171450" indent="-171450" algn="just">
              <a:buFont typeface="Arial" panose="020B0604020202020204" pitchFamily="34" charset="0"/>
              <a:buChar char="•"/>
            </a:pPr>
            <a:endParaRPr lang="es-ES" sz="700"/>
          </a:p>
          <a:p>
            <a:pPr marL="342900" indent="-342900" algn="just">
              <a:buFont typeface="Arial" panose="020B0604020202020204" pitchFamily="34" charset="0"/>
              <a:buChar char="•"/>
            </a:pPr>
            <a:r>
              <a:rPr lang="es-ES" sz="2000"/>
              <a:t>Checkpoint</a:t>
            </a:r>
            <a:endParaRPr lang="es-ES" sz="1800"/>
          </a:p>
          <a:p>
            <a:pPr marL="171450" indent="-171450" algn="just">
              <a:buFont typeface="Arial" panose="020B0604020202020204" pitchFamily="34" charset="0"/>
              <a:buChar char="•"/>
            </a:pPr>
            <a:endParaRPr lang="es-ES" sz="700"/>
          </a:p>
          <a:p>
            <a:pPr marL="342900" indent="-342900" algn="just">
              <a:buFont typeface="Arial" panose="020B0604020202020204" pitchFamily="34" charset="0"/>
              <a:buChar char="•"/>
            </a:pPr>
            <a:r>
              <a:rPr lang="es-ES" sz="2000"/>
              <a:t>Development Environment</a:t>
            </a:r>
          </a:p>
          <a:p>
            <a:pPr marL="742950" lvl="1" indent="-285750" algn="just">
              <a:buFont typeface="Arial" panose="020B0604020202020204" pitchFamily="34" charset="0"/>
              <a:buChar char="•"/>
            </a:pPr>
            <a:r>
              <a:rPr lang="es-ES" sz="1800"/>
              <a:t>Script</a:t>
            </a:r>
          </a:p>
          <a:p>
            <a:pPr marL="742950" lvl="1" indent="-285750" algn="just">
              <a:buFont typeface="Arial" panose="020B0604020202020204" pitchFamily="34" charset="0"/>
              <a:buChar char="•"/>
            </a:pPr>
            <a:r>
              <a:rPr lang="es-ES" sz="1800"/>
              <a:t>Kernel Mode Driver</a:t>
            </a:r>
          </a:p>
          <a:p>
            <a:pPr marL="742950" lvl="1" indent="-285750" algn="just">
              <a:buFont typeface="Arial" panose="020B0604020202020204" pitchFamily="34" charset="0"/>
              <a:buChar char="•"/>
            </a:pPr>
            <a:r>
              <a:rPr lang="es-ES" sz="1800"/>
              <a:t>Our Malicious Driver</a:t>
            </a:r>
          </a:p>
          <a:p>
            <a:pPr marL="171450" indent="-171450" algn="just">
              <a:buFont typeface="Arial" panose="020B0604020202020204" pitchFamily="34" charset="0"/>
              <a:buChar char="•"/>
            </a:pPr>
            <a:endParaRPr lang="es-ES" sz="700"/>
          </a:p>
          <a:p>
            <a:pPr marL="342900" indent="-342900" algn="just">
              <a:buFont typeface="Arial" panose="020B0604020202020204" pitchFamily="34" charset="0"/>
              <a:buChar char="•"/>
            </a:pPr>
            <a:endParaRPr lang="es-ES" sz="2000"/>
          </a:p>
        </p:txBody>
      </p:sp>
    </p:spTree>
    <p:extLst>
      <p:ext uri="{BB962C8B-B14F-4D97-AF65-F5344CB8AC3E}">
        <p14:creationId xmlns:p14="http://schemas.microsoft.com/office/powerpoint/2010/main" val="261989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741456" cy="523220"/>
          </a:xfrm>
          <a:prstGeom prst="rect">
            <a:avLst/>
          </a:prstGeom>
          <a:noFill/>
        </p:spPr>
        <p:txBody>
          <a:bodyPr wrap="none" rtlCol="0">
            <a:spAutoFit/>
          </a:bodyPr>
          <a:lstStyle/>
          <a:p>
            <a:r>
              <a:rPr lang="es-ES" sz="2800" b="1">
                <a:solidFill>
                  <a:srgbClr val="DC032A"/>
                </a:solidFill>
                <a:latin typeface=""/>
              </a:rPr>
              <a:t>Kernel (Ring 0)</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Content Placeholder 2">
            <a:extLst>
              <a:ext uri="{FF2B5EF4-FFF2-40B4-BE49-F238E27FC236}">
                <a16:creationId xmlns:a16="http://schemas.microsoft.com/office/drawing/2014/main" id="{86809641-FA4B-48B4-B82C-EBEAC853175E}"/>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t>The </a:t>
            </a:r>
            <a:r>
              <a:rPr lang="en-US" sz="2800">
                <a:solidFill>
                  <a:srgbClr val="C00000"/>
                </a:solidFill>
              </a:rPr>
              <a:t>kernel </a:t>
            </a:r>
            <a:r>
              <a:rPr lang="en-US" sz="2000">
                <a:solidFill>
                  <a:srgbClr val="C00000"/>
                </a:solidFill>
              </a:rPr>
              <a:t>(Ring 0)</a:t>
            </a:r>
            <a:r>
              <a:rPr lang="en-US">
                <a:solidFill>
                  <a:srgbClr val="FF0000"/>
                </a:solidFill>
              </a:rPr>
              <a:t> </a:t>
            </a:r>
            <a:r>
              <a:rPr lang="en-US"/>
              <a:t>of an operating system implements the core functionality that everything else in the operating system depends upon. The Microsoft Windows kernel provides basic low-level operations such as scheduling threads or routing hardware interrupts. It is the heart of the operating system and all tasks it performs must be fast and simple.</a:t>
            </a:r>
          </a:p>
          <a:p>
            <a:pPr lvl="1" algn="just"/>
            <a:r>
              <a:rPr lang="en-US"/>
              <a:t>~ Microsoft</a:t>
            </a:r>
          </a:p>
        </p:txBody>
      </p:sp>
      <p:pic>
        <p:nvPicPr>
          <p:cNvPr id="37" name="Picture 36">
            <a:extLst>
              <a:ext uri="{FF2B5EF4-FFF2-40B4-BE49-F238E27FC236}">
                <a16:creationId xmlns:a16="http://schemas.microsoft.com/office/drawing/2014/main" id="{F7CD5037-F8B2-4F8E-8CF1-66FA3CEB6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873" y="3762375"/>
            <a:ext cx="2472059" cy="2552321"/>
          </a:xfrm>
          <a:prstGeom prst="rect">
            <a:avLst/>
          </a:prstGeom>
        </p:spPr>
      </p:pic>
    </p:spTree>
    <p:extLst>
      <p:ext uri="{BB962C8B-B14F-4D97-AF65-F5344CB8AC3E}">
        <p14:creationId xmlns:p14="http://schemas.microsoft.com/office/powerpoint/2010/main" val="238612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741456" cy="523220"/>
          </a:xfrm>
          <a:prstGeom prst="rect">
            <a:avLst/>
          </a:prstGeom>
          <a:noFill/>
        </p:spPr>
        <p:txBody>
          <a:bodyPr wrap="none" rtlCol="0">
            <a:spAutoFit/>
          </a:bodyPr>
          <a:lstStyle/>
          <a:p>
            <a:r>
              <a:rPr lang="es-ES" sz="2800" b="1">
                <a:solidFill>
                  <a:srgbClr val="DC032A"/>
                </a:solidFill>
                <a:latin typeface=""/>
              </a:rPr>
              <a:t>Kernel (Ring 0)</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Content Placeholder 2">
            <a:extLst>
              <a:ext uri="{FF2B5EF4-FFF2-40B4-BE49-F238E27FC236}">
                <a16:creationId xmlns:a16="http://schemas.microsoft.com/office/drawing/2014/main" id="{86809641-FA4B-48B4-B82C-EBEAC853175E}"/>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t>The </a:t>
            </a:r>
            <a:r>
              <a:rPr lang="en-US" sz="2800">
                <a:solidFill>
                  <a:srgbClr val="C00000"/>
                </a:solidFill>
              </a:rPr>
              <a:t>kernel </a:t>
            </a:r>
            <a:r>
              <a:rPr lang="en-US" sz="2000">
                <a:solidFill>
                  <a:srgbClr val="C00000"/>
                </a:solidFill>
              </a:rPr>
              <a:t>(Ring 0)</a:t>
            </a:r>
            <a:r>
              <a:rPr lang="en-US">
                <a:solidFill>
                  <a:srgbClr val="FF0000"/>
                </a:solidFill>
              </a:rPr>
              <a:t> </a:t>
            </a:r>
            <a:r>
              <a:rPr lang="en-US"/>
              <a:t>of an operating system implements the core functionality that everything else in the operating system depends upon. The Microsoft Windows kernel provides basic low-level operations such as scheduling threads or routing hardware interrupts. It is the heart of the operating system and all tasks it performs must be fast and simple.</a:t>
            </a:r>
          </a:p>
          <a:p>
            <a:pPr lvl="1" algn="just"/>
            <a:r>
              <a:rPr lang="en-US"/>
              <a:t>~ Microsoft</a:t>
            </a:r>
          </a:p>
        </p:txBody>
      </p:sp>
      <p:pic>
        <p:nvPicPr>
          <p:cNvPr id="37" name="Picture 36">
            <a:extLst>
              <a:ext uri="{FF2B5EF4-FFF2-40B4-BE49-F238E27FC236}">
                <a16:creationId xmlns:a16="http://schemas.microsoft.com/office/drawing/2014/main" id="{F7CD5037-F8B2-4F8E-8CF1-66FA3CEB6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873" y="3762375"/>
            <a:ext cx="2472059" cy="2552321"/>
          </a:xfrm>
          <a:prstGeom prst="rect">
            <a:avLst/>
          </a:prstGeom>
        </p:spPr>
      </p:pic>
      <p:cxnSp>
        <p:nvCxnSpPr>
          <p:cNvPr id="8" name="Straight Connector 7">
            <a:extLst>
              <a:ext uri="{FF2B5EF4-FFF2-40B4-BE49-F238E27FC236}">
                <a16:creationId xmlns:a16="http://schemas.microsoft.com/office/drawing/2014/main" id="{3ADDA1DF-479C-46DA-A419-AFE4A327ED26}"/>
              </a:ext>
            </a:extLst>
          </p:cNvPr>
          <p:cNvCxnSpPr>
            <a:cxnSpLocks/>
          </p:cNvCxnSpPr>
          <p:nvPr/>
        </p:nvCxnSpPr>
        <p:spPr>
          <a:xfrm>
            <a:off x="7921620" y="3802062"/>
            <a:ext cx="1062037" cy="114935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CC1156-66DA-4F43-B72A-8DB574C0B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47" y="1475910"/>
            <a:ext cx="7441958" cy="4285598"/>
          </a:xfrm>
          <a:prstGeom prst="rect">
            <a:avLst/>
          </a:prstGeom>
          <a:ln w="6350">
            <a:solidFill>
              <a:schemeClr val="accent1"/>
            </a:solidFill>
          </a:ln>
        </p:spPr>
      </p:pic>
    </p:spTree>
    <p:extLst>
      <p:ext uri="{BB962C8B-B14F-4D97-AF65-F5344CB8AC3E}">
        <p14:creationId xmlns:p14="http://schemas.microsoft.com/office/powerpoint/2010/main" val="103184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1423788" cy="523220"/>
          </a:xfrm>
          <a:prstGeom prst="rect">
            <a:avLst/>
          </a:prstGeom>
          <a:noFill/>
        </p:spPr>
        <p:txBody>
          <a:bodyPr wrap="none" rtlCol="0">
            <a:spAutoFit/>
          </a:bodyPr>
          <a:lstStyle/>
          <a:p>
            <a:r>
              <a:rPr lang="es-ES" sz="2800" b="1">
                <a:solidFill>
                  <a:srgbClr val="DC032A"/>
                </a:solidFill>
                <a:latin typeface=""/>
              </a:rPr>
              <a:t>Rootkit</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941FD47D-4B1D-4999-B9C9-815C619780C4}"/>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2800">
                <a:solidFill>
                  <a:srgbClr val="C00000"/>
                </a:solidFill>
              </a:rPr>
              <a:t>Rootkit</a:t>
            </a:r>
            <a:r>
              <a:rPr lang="es-ES"/>
              <a:t>: </a:t>
            </a:r>
            <a:r>
              <a:rPr lang="en-US"/>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lvl="1" algn="just"/>
            <a:r>
              <a:rPr lang="en-US"/>
              <a:t>~ Crowdstrike</a:t>
            </a:r>
          </a:p>
        </p:txBody>
      </p:sp>
    </p:spTree>
    <p:extLst>
      <p:ext uri="{BB962C8B-B14F-4D97-AF65-F5344CB8AC3E}">
        <p14:creationId xmlns:p14="http://schemas.microsoft.com/office/powerpoint/2010/main" val="265146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1423788" cy="523220"/>
          </a:xfrm>
          <a:prstGeom prst="rect">
            <a:avLst/>
          </a:prstGeom>
          <a:noFill/>
        </p:spPr>
        <p:txBody>
          <a:bodyPr wrap="none" rtlCol="0">
            <a:spAutoFit/>
          </a:bodyPr>
          <a:lstStyle/>
          <a:p>
            <a:r>
              <a:rPr lang="es-ES" sz="2800" b="1">
                <a:solidFill>
                  <a:srgbClr val="DC032A"/>
                </a:solidFill>
                <a:latin typeface=""/>
              </a:rPr>
              <a:t>Rootkit</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941FD47D-4B1D-4999-B9C9-815C619780C4}"/>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2800">
                <a:solidFill>
                  <a:srgbClr val="C00000"/>
                </a:solidFill>
              </a:rPr>
              <a:t>Rootkit</a:t>
            </a:r>
            <a:r>
              <a:rPr lang="es-ES"/>
              <a:t>: </a:t>
            </a:r>
            <a:r>
              <a:rPr lang="en-US"/>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lvl="1" algn="just"/>
            <a:r>
              <a:rPr lang="en-US"/>
              <a:t>~ Crowdstrike</a:t>
            </a:r>
          </a:p>
        </p:txBody>
      </p:sp>
      <p:sp>
        <p:nvSpPr>
          <p:cNvPr id="9" name="Oval 8">
            <a:extLst>
              <a:ext uri="{FF2B5EF4-FFF2-40B4-BE49-F238E27FC236}">
                <a16:creationId xmlns:a16="http://schemas.microsoft.com/office/drawing/2014/main" id="{F615F5C9-6666-41B8-AACD-D304D9F3E90A}"/>
              </a:ext>
            </a:extLst>
          </p:cNvPr>
          <p:cNvSpPr/>
          <p:nvPr/>
        </p:nvSpPr>
        <p:spPr>
          <a:xfrm>
            <a:off x="3077935" y="3422739"/>
            <a:ext cx="3143250" cy="129302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err="1">
                <a:solidFill>
                  <a:srgbClr val="C00000"/>
                </a:solidFill>
              </a:rPr>
              <a:t>Kernel-Mode</a:t>
            </a:r>
            <a:r>
              <a:rPr lang="es-ES" b="1">
                <a:solidFill>
                  <a:srgbClr val="C00000"/>
                </a:solidFill>
              </a:rPr>
              <a:t> Driver</a:t>
            </a:r>
          </a:p>
        </p:txBody>
      </p:sp>
      <p:sp>
        <p:nvSpPr>
          <p:cNvPr id="10" name="Rectangle: Rounded Corners 9">
            <a:extLst>
              <a:ext uri="{FF2B5EF4-FFF2-40B4-BE49-F238E27FC236}">
                <a16:creationId xmlns:a16="http://schemas.microsoft.com/office/drawing/2014/main" id="{4CCA27B0-FFA3-40DB-B362-382BD24C5D0B}"/>
              </a:ext>
            </a:extLst>
          </p:cNvPr>
          <p:cNvSpPr/>
          <p:nvPr/>
        </p:nvSpPr>
        <p:spPr>
          <a:xfrm>
            <a:off x="6523263" y="3710889"/>
            <a:ext cx="2579915" cy="72662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rgbClr val="C00000"/>
                </a:solidFill>
              </a:rPr>
              <a:t>C/C++ - driver.sys</a:t>
            </a:r>
          </a:p>
        </p:txBody>
      </p:sp>
      <p:cxnSp>
        <p:nvCxnSpPr>
          <p:cNvPr id="11" name="Straight Arrow Connector 10">
            <a:extLst>
              <a:ext uri="{FF2B5EF4-FFF2-40B4-BE49-F238E27FC236}">
                <a16:creationId xmlns:a16="http://schemas.microsoft.com/office/drawing/2014/main" id="{995FF0BD-D45E-445C-91FB-CBD91DEB02A7}"/>
              </a:ext>
            </a:extLst>
          </p:cNvPr>
          <p:cNvCxnSpPr>
            <a:stCxn id="9" idx="6"/>
            <a:endCxn id="10" idx="1"/>
          </p:cNvCxnSpPr>
          <p:nvPr/>
        </p:nvCxnSpPr>
        <p:spPr>
          <a:xfrm>
            <a:off x="6221185" y="4069253"/>
            <a:ext cx="302078" cy="494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5966714-636F-4876-8EBE-5B3C1DA7C5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178" y="3508768"/>
            <a:ext cx="1844834" cy="2589240"/>
          </a:xfrm>
          <a:prstGeom prst="rect">
            <a:avLst/>
          </a:prstGeom>
        </p:spPr>
      </p:pic>
      <p:pic>
        <p:nvPicPr>
          <p:cNvPr id="13" name="Picture 12">
            <a:extLst>
              <a:ext uri="{FF2B5EF4-FFF2-40B4-BE49-F238E27FC236}">
                <a16:creationId xmlns:a16="http://schemas.microsoft.com/office/drawing/2014/main" id="{BCA689EA-2C50-48F6-9E0E-9E084B07F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469" y="3924919"/>
            <a:ext cx="1960054" cy="2589240"/>
          </a:xfrm>
          <a:prstGeom prst="rect">
            <a:avLst/>
          </a:prstGeom>
        </p:spPr>
      </p:pic>
    </p:spTree>
    <p:extLst>
      <p:ext uri="{BB962C8B-B14F-4D97-AF65-F5344CB8AC3E}">
        <p14:creationId xmlns:p14="http://schemas.microsoft.com/office/powerpoint/2010/main" val="113697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861955" cy="523220"/>
          </a:xfrm>
          <a:prstGeom prst="rect">
            <a:avLst/>
          </a:prstGeom>
          <a:noFill/>
        </p:spPr>
        <p:txBody>
          <a:bodyPr wrap="none" rtlCol="0">
            <a:spAutoFit/>
          </a:bodyPr>
          <a:lstStyle/>
          <a:p>
            <a:r>
              <a:rPr lang="es-ES" sz="2800" b="1">
                <a:solidFill>
                  <a:srgbClr val="DC032A"/>
                </a:solidFill>
                <a:latin typeface=""/>
              </a:rPr>
              <a:t>Security Mechanisms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93BFB957-5664-4C6E-9F65-F62005299A39}"/>
              </a:ext>
            </a:extLst>
          </p:cNvPr>
          <p:cNvSpPr txBox="1">
            <a:spLocks/>
          </p:cNvSpPr>
          <p:nvPr/>
        </p:nvSpPr>
        <p:spPr>
          <a:xfrm>
            <a:off x="685800" y="2194560"/>
            <a:ext cx="10820400" cy="43940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s-ES">
                <a:solidFill>
                  <a:srgbClr val="C00000"/>
                </a:solidFill>
              </a:rPr>
              <a:t>[</a:t>
            </a:r>
            <a:r>
              <a:rPr lang="es-ES" i="1">
                <a:solidFill>
                  <a:srgbClr val="C00000"/>
                </a:solidFill>
              </a:rPr>
              <a:t>Anti-Rootkit Installation</a:t>
            </a:r>
            <a:r>
              <a:rPr lang="es-ES">
                <a:solidFill>
                  <a:srgbClr val="C00000"/>
                </a:solidFill>
              </a:rPr>
              <a:t>]</a:t>
            </a:r>
          </a:p>
          <a:p>
            <a:pPr marL="800100" lvl="1" indent="-342900" algn="l">
              <a:buFont typeface="Arial" panose="020B0604020202020204" pitchFamily="34" charset="0"/>
              <a:buChar char="•"/>
            </a:pPr>
            <a:r>
              <a:rPr lang="es-ES" sz="2400"/>
              <a:t>Driver Signature Enforcement (DSE)</a:t>
            </a:r>
          </a:p>
          <a:p>
            <a:pPr lvl="1" algn="l"/>
            <a:r>
              <a:rPr lang="es-ES" sz="2400"/>
              <a:t>	  </a:t>
            </a:r>
            <a:r>
              <a:rPr lang="en-US" sz="2400"/>
              <a:t>Windows won't run drivers not certified by Microsoft</a:t>
            </a:r>
          </a:p>
          <a:p>
            <a:pPr lvl="1" algn="l"/>
            <a:endParaRPr lang="en-US" sz="2400"/>
          </a:p>
          <a:p>
            <a:pPr lvl="1" algn="l"/>
            <a:r>
              <a:rPr lang="es-ES">
                <a:solidFill>
                  <a:srgbClr val="C00000"/>
                </a:solidFill>
              </a:rPr>
              <a:t>[</a:t>
            </a:r>
            <a:r>
              <a:rPr lang="es-ES" i="1">
                <a:solidFill>
                  <a:srgbClr val="C00000"/>
                </a:solidFill>
              </a:rPr>
              <a:t>Anti-Rootkit Deep Funcionalities</a:t>
            </a:r>
            <a:r>
              <a:rPr lang="es-ES">
                <a:solidFill>
                  <a:srgbClr val="C00000"/>
                </a:solidFill>
              </a:rPr>
              <a:t>]</a:t>
            </a:r>
          </a:p>
          <a:p>
            <a:pPr marL="800100" lvl="1" indent="-342900" algn="l">
              <a:buFont typeface="Arial" panose="020B0604020202020204" pitchFamily="34" charset="0"/>
              <a:buChar char="•"/>
            </a:pPr>
            <a:r>
              <a:rPr lang="es-ES" sz="2400"/>
              <a:t>Kernel Patch Protection (PatchGuard)</a:t>
            </a:r>
          </a:p>
          <a:p>
            <a:pPr algn="l"/>
            <a:r>
              <a:rPr lang="en-US"/>
              <a:t>	  Feature of 64-bit editions of Microsoft Windows</a:t>
            </a:r>
          </a:p>
          <a:p>
            <a:pPr algn="l"/>
            <a:r>
              <a:rPr lang="en-US"/>
              <a:t>	  Prevents patching the kernel</a:t>
            </a:r>
            <a:endParaRPr lang="es-ES"/>
          </a:p>
        </p:txBody>
      </p:sp>
    </p:spTree>
    <p:extLst>
      <p:ext uri="{BB962C8B-B14F-4D97-AF65-F5344CB8AC3E}">
        <p14:creationId xmlns:p14="http://schemas.microsoft.com/office/powerpoint/2010/main" val="319588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861955" cy="523220"/>
          </a:xfrm>
          <a:prstGeom prst="rect">
            <a:avLst/>
          </a:prstGeom>
          <a:noFill/>
        </p:spPr>
        <p:txBody>
          <a:bodyPr wrap="none" rtlCol="0">
            <a:spAutoFit/>
          </a:bodyPr>
          <a:lstStyle/>
          <a:p>
            <a:r>
              <a:rPr lang="es-ES" sz="2800" b="1">
                <a:solidFill>
                  <a:srgbClr val="DC032A"/>
                </a:solidFill>
                <a:latin typeface=""/>
              </a:rPr>
              <a:t>Security Mechanisms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93BFB957-5664-4C6E-9F65-F62005299A39}"/>
              </a:ext>
            </a:extLst>
          </p:cNvPr>
          <p:cNvSpPr txBox="1">
            <a:spLocks/>
          </p:cNvSpPr>
          <p:nvPr/>
        </p:nvSpPr>
        <p:spPr>
          <a:xfrm>
            <a:off x="685800" y="2194560"/>
            <a:ext cx="10820400" cy="43940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s-ES">
                <a:solidFill>
                  <a:srgbClr val="C00000"/>
                </a:solidFill>
              </a:rPr>
              <a:t>[</a:t>
            </a:r>
            <a:r>
              <a:rPr lang="es-ES" i="1">
                <a:solidFill>
                  <a:srgbClr val="C00000"/>
                </a:solidFill>
              </a:rPr>
              <a:t>Anti-Rootkit Installation</a:t>
            </a:r>
            <a:r>
              <a:rPr lang="es-ES">
                <a:solidFill>
                  <a:srgbClr val="C00000"/>
                </a:solidFill>
              </a:rPr>
              <a:t>]</a:t>
            </a:r>
          </a:p>
          <a:p>
            <a:pPr marL="800100" lvl="1" indent="-342900" algn="l">
              <a:buFont typeface="Arial" panose="020B0604020202020204" pitchFamily="34" charset="0"/>
              <a:buChar char="•"/>
            </a:pPr>
            <a:r>
              <a:rPr lang="es-ES" sz="2400"/>
              <a:t>Driver Signature Enforcement (DSE)</a:t>
            </a:r>
          </a:p>
          <a:p>
            <a:pPr lvl="1" algn="l"/>
            <a:r>
              <a:rPr lang="es-ES" sz="2400"/>
              <a:t>	  </a:t>
            </a:r>
            <a:r>
              <a:rPr lang="en-US" sz="2400"/>
              <a:t>Windows won't run drivers not certified by Microsoft</a:t>
            </a:r>
          </a:p>
          <a:p>
            <a:pPr lvl="1" algn="l"/>
            <a:endParaRPr lang="en-US" sz="2400"/>
          </a:p>
          <a:p>
            <a:pPr lvl="1" algn="l"/>
            <a:r>
              <a:rPr lang="es-ES">
                <a:solidFill>
                  <a:srgbClr val="C00000"/>
                </a:solidFill>
              </a:rPr>
              <a:t>[</a:t>
            </a:r>
            <a:r>
              <a:rPr lang="es-ES" i="1">
                <a:solidFill>
                  <a:srgbClr val="C00000"/>
                </a:solidFill>
              </a:rPr>
              <a:t>Anti-Rootkit Deep Funcionalities</a:t>
            </a:r>
            <a:r>
              <a:rPr lang="es-ES">
                <a:solidFill>
                  <a:srgbClr val="C00000"/>
                </a:solidFill>
              </a:rPr>
              <a:t>]</a:t>
            </a:r>
          </a:p>
          <a:p>
            <a:pPr marL="800100" lvl="1" indent="-342900" algn="l">
              <a:buFont typeface="Arial" panose="020B0604020202020204" pitchFamily="34" charset="0"/>
              <a:buChar char="•"/>
            </a:pPr>
            <a:r>
              <a:rPr lang="es-ES" sz="2400"/>
              <a:t>Kernel Patch Protection (PatchGuard)</a:t>
            </a:r>
          </a:p>
          <a:p>
            <a:pPr algn="l"/>
            <a:r>
              <a:rPr lang="en-US"/>
              <a:t>	  Feature of 64-bit editions of Microsoft Windows</a:t>
            </a:r>
          </a:p>
          <a:p>
            <a:pPr algn="l"/>
            <a:r>
              <a:rPr lang="en-US"/>
              <a:t>	  Prevents patching the kernel</a:t>
            </a:r>
            <a:endParaRPr lang="es-ES"/>
          </a:p>
        </p:txBody>
      </p:sp>
      <p:pic>
        <p:nvPicPr>
          <p:cNvPr id="9" name="Picture 8">
            <a:extLst>
              <a:ext uri="{FF2B5EF4-FFF2-40B4-BE49-F238E27FC236}">
                <a16:creationId xmlns:a16="http://schemas.microsoft.com/office/drawing/2014/main" id="{2BE3BB0F-43F9-4CD6-8660-725E18BA026D}"/>
              </a:ext>
            </a:extLst>
          </p:cNvPr>
          <p:cNvPicPr>
            <a:picLocks noChangeAspect="1"/>
          </p:cNvPicPr>
          <p:nvPr/>
        </p:nvPicPr>
        <p:blipFill rotWithShape="1">
          <a:blip r:embed="rId4">
            <a:extLst>
              <a:ext uri="{28A0092B-C50C-407E-A947-70E740481C1C}">
                <a14:useLocalDpi xmlns:a14="http://schemas.microsoft.com/office/drawing/2010/main" val="0"/>
              </a:ext>
            </a:extLst>
          </a:blip>
          <a:srcRect l="621" t="1119" r="1091"/>
          <a:stretch/>
        </p:blipFill>
        <p:spPr>
          <a:xfrm>
            <a:off x="5520063" y="2235203"/>
            <a:ext cx="6563361" cy="4499126"/>
          </a:xfrm>
          <a:prstGeom prst="rect">
            <a:avLst/>
          </a:prstGeom>
        </p:spPr>
      </p:pic>
      <p:cxnSp>
        <p:nvCxnSpPr>
          <p:cNvPr id="10" name="Straight Connector 9">
            <a:extLst>
              <a:ext uri="{FF2B5EF4-FFF2-40B4-BE49-F238E27FC236}">
                <a16:creationId xmlns:a16="http://schemas.microsoft.com/office/drawing/2014/main" id="{704E21DE-7C35-45E2-9FA5-6B99599598FA}"/>
              </a:ext>
            </a:extLst>
          </p:cNvPr>
          <p:cNvCxnSpPr/>
          <p:nvPr/>
        </p:nvCxnSpPr>
        <p:spPr>
          <a:xfrm>
            <a:off x="4215161" y="2386361"/>
            <a:ext cx="12906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7FFA41A-B1D5-4916-BB5D-9E9385CDCB8E}"/>
              </a:ext>
            </a:extLst>
          </p:cNvPr>
          <p:cNvSpPr txBox="1"/>
          <p:nvPr/>
        </p:nvSpPr>
        <p:spPr>
          <a:xfrm>
            <a:off x="7165984" y="2806114"/>
            <a:ext cx="340158" cy="461665"/>
          </a:xfrm>
          <a:prstGeom prst="rect">
            <a:avLst/>
          </a:prstGeom>
          <a:noFill/>
        </p:spPr>
        <p:txBody>
          <a:bodyPr wrap="none" rtlCol="0">
            <a:spAutoFit/>
          </a:bodyPr>
          <a:lstStyle/>
          <a:p>
            <a:r>
              <a:rPr lang="en-US" sz="2400" b="1">
                <a:solidFill>
                  <a:srgbClr val="C00000"/>
                </a:solidFill>
                <a:latin typeface="-apple-system"/>
              </a:rPr>
              <a:t>1</a:t>
            </a:r>
          </a:p>
        </p:txBody>
      </p:sp>
      <p:sp>
        <p:nvSpPr>
          <p:cNvPr id="12" name="TextBox 11">
            <a:extLst>
              <a:ext uri="{FF2B5EF4-FFF2-40B4-BE49-F238E27FC236}">
                <a16:creationId xmlns:a16="http://schemas.microsoft.com/office/drawing/2014/main" id="{CC462369-1A56-4C1C-AD2A-90E6185076DE}"/>
              </a:ext>
            </a:extLst>
          </p:cNvPr>
          <p:cNvSpPr txBox="1"/>
          <p:nvPr/>
        </p:nvSpPr>
        <p:spPr>
          <a:xfrm>
            <a:off x="7165984" y="3498761"/>
            <a:ext cx="340158" cy="461665"/>
          </a:xfrm>
          <a:prstGeom prst="rect">
            <a:avLst/>
          </a:prstGeom>
          <a:noFill/>
        </p:spPr>
        <p:txBody>
          <a:bodyPr wrap="none" rtlCol="0">
            <a:spAutoFit/>
          </a:bodyPr>
          <a:lstStyle/>
          <a:p>
            <a:r>
              <a:rPr lang="en-US" sz="2400" b="1">
                <a:solidFill>
                  <a:srgbClr val="C00000"/>
                </a:solidFill>
                <a:latin typeface="-apple-system"/>
              </a:rPr>
              <a:t>2</a:t>
            </a:r>
          </a:p>
        </p:txBody>
      </p:sp>
      <p:sp>
        <p:nvSpPr>
          <p:cNvPr id="13" name="Rectangle 12">
            <a:extLst>
              <a:ext uri="{FF2B5EF4-FFF2-40B4-BE49-F238E27FC236}">
                <a16:creationId xmlns:a16="http://schemas.microsoft.com/office/drawing/2014/main" id="{20D44D93-BA82-4F1D-9D1E-6E86380DB17F}"/>
              </a:ext>
            </a:extLst>
          </p:cNvPr>
          <p:cNvSpPr/>
          <p:nvPr/>
        </p:nvSpPr>
        <p:spPr>
          <a:xfrm>
            <a:off x="5520063" y="4268211"/>
            <a:ext cx="6416042" cy="7508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097626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861955" cy="523220"/>
          </a:xfrm>
          <a:prstGeom prst="rect">
            <a:avLst/>
          </a:prstGeom>
          <a:noFill/>
        </p:spPr>
        <p:txBody>
          <a:bodyPr wrap="none" rtlCol="0">
            <a:spAutoFit/>
          </a:bodyPr>
          <a:lstStyle/>
          <a:p>
            <a:r>
              <a:rPr lang="es-ES" sz="2800" b="1">
                <a:solidFill>
                  <a:srgbClr val="DC032A"/>
                </a:solidFill>
                <a:latin typeface=""/>
              </a:rPr>
              <a:t>Security Mechanisms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93BFB957-5664-4C6E-9F65-F62005299A39}"/>
              </a:ext>
            </a:extLst>
          </p:cNvPr>
          <p:cNvSpPr txBox="1">
            <a:spLocks/>
          </p:cNvSpPr>
          <p:nvPr/>
        </p:nvSpPr>
        <p:spPr>
          <a:xfrm>
            <a:off x="685800" y="2194560"/>
            <a:ext cx="10820400" cy="43940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s-ES">
                <a:solidFill>
                  <a:srgbClr val="C00000"/>
                </a:solidFill>
              </a:rPr>
              <a:t>[</a:t>
            </a:r>
            <a:r>
              <a:rPr lang="es-ES" i="1">
                <a:solidFill>
                  <a:srgbClr val="C00000"/>
                </a:solidFill>
              </a:rPr>
              <a:t>Anti-Rootkit Installation</a:t>
            </a:r>
            <a:r>
              <a:rPr lang="es-ES">
                <a:solidFill>
                  <a:srgbClr val="C00000"/>
                </a:solidFill>
              </a:rPr>
              <a:t>]</a:t>
            </a:r>
          </a:p>
          <a:p>
            <a:pPr marL="800100" lvl="1" indent="-342900" algn="l">
              <a:buFont typeface="Arial" panose="020B0604020202020204" pitchFamily="34" charset="0"/>
              <a:buChar char="•"/>
            </a:pPr>
            <a:r>
              <a:rPr lang="es-ES" sz="2400"/>
              <a:t>Driver Signature Enforcement (DSE)</a:t>
            </a:r>
          </a:p>
          <a:p>
            <a:pPr lvl="1" algn="l"/>
            <a:r>
              <a:rPr lang="es-ES" sz="2400"/>
              <a:t>	  </a:t>
            </a:r>
            <a:r>
              <a:rPr lang="en-US" sz="2400"/>
              <a:t>Windows won't run drivers not certified by Microsoft</a:t>
            </a:r>
          </a:p>
          <a:p>
            <a:pPr lvl="1" algn="l"/>
            <a:endParaRPr lang="en-US" sz="2400"/>
          </a:p>
          <a:p>
            <a:pPr lvl="1" algn="l"/>
            <a:r>
              <a:rPr lang="es-ES">
                <a:solidFill>
                  <a:srgbClr val="C00000"/>
                </a:solidFill>
              </a:rPr>
              <a:t>[</a:t>
            </a:r>
            <a:r>
              <a:rPr lang="es-ES" i="1">
                <a:solidFill>
                  <a:srgbClr val="C00000"/>
                </a:solidFill>
              </a:rPr>
              <a:t>Anti-Rootkit Deep Funcionalities</a:t>
            </a:r>
            <a:r>
              <a:rPr lang="es-ES">
                <a:solidFill>
                  <a:srgbClr val="C00000"/>
                </a:solidFill>
              </a:rPr>
              <a:t>]</a:t>
            </a:r>
          </a:p>
          <a:p>
            <a:pPr marL="800100" lvl="1" indent="-342900" algn="l">
              <a:buFont typeface="Arial" panose="020B0604020202020204" pitchFamily="34" charset="0"/>
              <a:buChar char="•"/>
            </a:pPr>
            <a:r>
              <a:rPr lang="es-ES" sz="2400"/>
              <a:t>Kernel Patch Protection (PatchGuard)</a:t>
            </a:r>
          </a:p>
          <a:p>
            <a:pPr algn="l"/>
            <a:r>
              <a:rPr lang="en-US"/>
              <a:t>	  Feature of 64-bit editions of Microsoft Windows</a:t>
            </a:r>
          </a:p>
          <a:p>
            <a:pPr algn="l"/>
            <a:r>
              <a:rPr lang="en-US"/>
              <a:t>	  Prevents patching the kernel</a:t>
            </a:r>
            <a:endParaRPr lang="es-ES"/>
          </a:p>
        </p:txBody>
      </p:sp>
      <p:pic>
        <p:nvPicPr>
          <p:cNvPr id="9" name="Picture 8">
            <a:extLst>
              <a:ext uri="{FF2B5EF4-FFF2-40B4-BE49-F238E27FC236}">
                <a16:creationId xmlns:a16="http://schemas.microsoft.com/office/drawing/2014/main" id="{2BE3BB0F-43F9-4CD6-8660-725E18BA026D}"/>
              </a:ext>
            </a:extLst>
          </p:cNvPr>
          <p:cNvPicPr>
            <a:picLocks noChangeAspect="1"/>
          </p:cNvPicPr>
          <p:nvPr/>
        </p:nvPicPr>
        <p:blipFill rotWithShape="1">
          <a:blip r:embed="rId4">
            <a:extLst>
              <a:ext uri="{28A0092B-C50C-407E-A947-70E740481C1C}">
                <a14:useLocalDpi xmlns:a14="http://schemas.microsoft.com/office/drawing/2010/main" val="0"/>
              </a:ext>
            </a:extLst>
          </a:blip>
          <a:srcRect l="621" t="1119" r="1091"/>
          <a:stretch/>
        </p:blipFill>
        <p:spPr>
          <a:xfrm>
            <a:off x="5520063" y="2235203"/>
            <a:ext cx="6563361" cy="4499126"/>
          </a:xfrm>
          <a:prstGeom prst="rect">
            <a:avLst/>
          </a:prstGeom>
        </p:spPr>
      </p:pic>
      <p:cxnSp>
        <p:nvCxnSpPr>
          <p:cNvPr id="10" name="Straight Connector 9">
            <a:extLst>
              <a:ext uri="{FF2B5EF4-FFF2-40B4-BE49-F238E27FC236}">
                <a16:creationId xmlns:a16="http://schemas.microsoft.com/office/drawing/2014/main" id="{704E21DE-7C35-45E2-9FA5-6B99599598FA}"/>
              </a:ext>
            </a:extLst>
          </p:cNvPr>
          <p:cNvCxnSpPr/>
          <p:nvPr/>
        </p:nvCxnSpPr>
        <p:spPr>
          <a:xfrm>
            <a:off x="4215161" y="2386361"/>
            <a:ext cx="12906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7FFA41A-B1D5-4916-BB5D-9E9385CDCB8E}"/>
              </a:ext>
            </a:extLst>
          </p:cNvPr>
          <p:cNvSpPr txBox="1"/>
          <p:nvPr/>
        </p:nvSpPr>
        <p:spPr>
          <a:xfrm>
            <a:off x="7165984" y="2806114"/>
            <a:ext cx="340158" cy="461665"/>
          </a:xfrm>
          <a:prstGeom prst="rect">
            <a:avLst/>
          </a:prstGeom>
          <a:noFill/>
        </p:spPr>
        <p:txBody>
          <a:bodyPr wrap="none" rtlCol="0">
            <a:spAutoFit/>
          </a:bodyPr>
          <a:lstStyle/>
          <a:p>
            <a:r>
              <a:rPr lang="en-US" sz="2400" b="1">
                <a:solidFill>
                  <a:srgbClr val="C00000"/>
                </a:solidFill>
                <a:latin typeface="-apple-system"/>
              </a:rPr>
              <a:t>1</a:t>
            </a:r>
          </a:p>
        </p:txBody>
      </p:sp>
      <p:sp>
        <p:nvSpPr>
          <p:cNvPr id="12" name="TextBox 11">
            <a:extLst>
              <a:ext uri="{FF2B5EF4-FFF2-40B4-BE49-F238E27FC236}">
                <a16:creationId xmlns:a16="http://schemas.microsoft.com/office/drawing/2014/main" id="{CC462369-1A56-4C1C-AD2A-90E6185076DE}"/>
              </a:ext>
            </a:extLst>
          </p:cNvPr>
          <p:cNvSpPr txBox="1"/>
          <p:nvPr/>
        </p:nvSpPr>
        <p:spPr>
          <a:xfrm>
            <a:off x="7165984" y="3498761"/>
            <a:ext cx="340158" cy="461665"/>
          </a:xfrm>
          <a:prstGeom prst="rect">
            <a:avLst/>
          </a:prstGeom>
          <a:noFill/>
        </p:spPr>
        <p:txBody>
          <a:bodyPr wrap="none" rtlCol="0">
            <a:spAutoFit/>
          </a:bodyPr>
          <a:lstStyle/>
          <a:p>
            <a:r>
              <a:rPr lang="en-US" sz="2400" b="1">
                <a:solidFill>
                  <a:srgbClr val="C00000"/>
                </a:solidFill>
                <a:latin typeface="-apple-system"/>
              </a:rPr>
              <a:t>2</a:t>
            </a:r>
          </a:p>
        </p:txBody>
      </p:sp>
      <p:sp>
        <p:nvSpPr>
          <p:cNvPr id="13" name="Rectangle 12">
            <a:extLst>
              <a:ext uri="{FF2B5EF4-FFF2-40B4-BE49-F238E27FC236}">
                <a16:creationId xmlns:a16="http://schemas.microsoft.com/office/drawing/2014/main" id="{20D44D93-BA82-4F1D-9D1E-6E86380DB17F}"/>
              </a:ext>
            </a:extLst>
          </p:cNvPr>
          <p:cNvSpPr/>
          <p:nvPr/>
        </p:nvSpPr>
        <p:spPr>
          <a:xfrm>
            <a:off x="5520063" y="4268211"/>
            <a:ext cx="6416042" cy="7508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4" name="Picture 13">
            <a:extLst>
              <a:ext uri="{FF2B5EF4-FFF2-40B4-BE49-F238E27FC236}">
                <a16:creationId xmlns:a16="http://schemas.microsoft.com/office/drawing/2014/main" id="{1D865015-CDF2-489D-8E2A-086FE22F1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1669" y="2932848"/>
            <a:ext cx="6367281" cy="2754938"/>
          </a:xfrm>
          <a:prstGeom prst="rect">
            <a:avLst/>
          </a:prstGeom>
          <a:ln>
            <a:noFill/>
          </a:ln>
        </p:spPr>
      </p:pic>
      <p:sp>
        <p:nvSpPr>
          <p:cNvPr id="15" name="Rectangle 14">
            <a:extLst>
              <a:ext uri="{FF2B5EF4-FFF2-40B4-BE49-F238E27FC236}">
                <a16:creationId xmlns:a16="http://schemas.microsoft.com/office/drawing/2014/main" id="{9329963B-2046-4F7F-93F2-5BAE1C90C4F7}"/>
              </a:ext>
            </a:extLst>
          </p:cNvPr>
          <p:cNvSpPr/>
          <p:nvPr/>
        </p:nvSpPr>
        <p:spPr>
          <a:xfrm>
            <a:off x="5551669" y="3584586"/>
            <a:ext cx="6000438" cy="6260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995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861955" cy="523220"/>
          </a:xfrm>
          <a:prstGeom prst="rect">
            <a:avLst/>
          </a:prstGeom>
          <a:noFill/>
        </p:spPr>
        <p:txBody>
          <a:bodyPr wrap="none" rtlCol="0">
            <a:spAutoFit/>
          </a:bodyPr>
          <a:lstStyle/>
          <a:p>
            <a:r>
              <a:rPr lang="es-ES" sz="2800" b="1">
                <a:solidFill>
                  <a:srgbClr val="DC032A"/>
                </a:solidFill>
                <a:latin typeface=""/>
              </a:rPr>
              <a:t>Security Mechanisms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93BFB957-5664-4C6E-9F65-F62005299A39}"/>
              </a:ext>
            </a:extLst>
          </p:cNvPr>
          <p:cNvSpPr txBox="1">
            <a:spLocks/>
          </p:cNvSpPr>
          <p:nvPr/>
        </p:nvSpPr>
        <p:spPr>
          <a:xfrm>
            <a:off x="685800" y="2194560"/>
            <a:ext cx="10820400" cy="43940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s-ES">
                <a:solidFill>
                  <a:srgbClr val="C00000"/>
                </a:solidFill>
              </a:rPr>
              <a:t>[</a:t>
            </a:r>
            <a:r>
              <a:rPr lang="es-ES" i="1">
                <a:solidFill>
                  <a:srgbClr val="C00000"/>
                </a:solidFill>
              </a:rPr>
              <a:t>Anti-Rootkit Installation</a:t>
            </a:r>
            <a:r>
              <a:rPr lang="es-ES">
                <a:solidFill>
                  <a:srgbClr val="C00000"/>
                </a:solidFill>
              </a:rPr>
              <a:t>]</a:t>
            </a:r>
          </a:p>
          <a:p>
            <a:pPr marL="800100" lvl="1" indent="-342900" algn="l">
              <a:buFont typeface="Arial" panose="020B0604020202020204" pitchFamily="34" charset="0"/>
              <a:buChar char="•"/>
            </a:pPr>
            <a:r>
              <a:rPr lang="es-ES" sz="2400"/>
              <a:t>Driver Signature Enforcement (DSE)</a:t>
            </a:r>
          </a:p>
          <a:p>
            <a:pPr lvl="1" algn="l"/>
            <a:r>
              <a:rPr lang="es-ES" sz="2400"/>
              <a:t>	  </a:t>
            </a:r>
            <a:r>
              <a:rPr lang="en-US" sz="2400"/>
              <a:t>Windows won't run drivers not certified by Microsoft</a:t>
            </a:r>
          </a:p>
          <a:p>
            <a:pPr lvl="1" algn="l"/>
            <a:endParaRPr lang="en-US" sz="2400"/>
          </a:p>
          <a:p>
            <a:pPr lvl="1" algn="l"/>
            <a:r>
              <a:rPr lang="es-ES">
                <a:solidFill>
                  <a:srgbClr val="C00000"/>
                </a:solidFill>
              </a:rPr>
              <a:t>[</a:t>
            </a:r>
            <a:r>
              <a:rPr lang="es-ES" i="1">
                <a:solidFill>
                  <a:srgbClr val="C00000"/>
                </a:solidFill>
              </a:rPr>
              <a:t>Anti-Rootkit Deep Funcionalities</a:t>
            </a:r>
            <a:r>
              <a:rPr lang="es-ES">
                <a:solidFill>
                  <a:srgbClr val="C00000"/>
                </a:solidFill>
              </a:rPr>
              <a:t>]</a:t>
            </a:r>
          </a:p>
          <a:p>
            <a:pPr marL="800100" lvl="1" indent="-342900" algn="l">
              <a:buFont typeface="Arial" panose="020B0604020202020204" pitchFamily="34" charset="0"/>
              <a:buChar char="•"/>
            </a:pPr>
            <a:r>
              <a:rPr lang="es-ES" sz="2400"/>
              <a:t>Kernel Patch Protection (PatchGuard)</a:t>
            </a:r>
          </a:p>
          <a:p>
            <a:pPr algn="l"/>
            <a:r>
              <a:rPr lang="en-US"/>
              <a:t>	  Feature of 64-bit editions of Microsoft Windows</a:t>
            </a:r>
          </a:p>
          <a:p>
            <a:pPr algn="l"/>
            <a:r>
              <a:rPr lang="en-US"/>
              <a:t>	  Prevents patching the kernel</a:t>
            </a:r>
            <a:endParaRPr lang="es-ES"/>
          </a:p>
        </p:txBody>
      </p:sp>
      <p:pic>
        <p:nvPicPr>
          <p:cNvPr id="9" name="Picture 8">
            <a:extLst>
              <a:ext uri="{FF2B5EF4-FFF2-40B4-BE49-F238E27FC236}">
                <a16:creationId xmlns:a16="http://schemas.microsoft.com/office/drawing/2014/main" id="{2BE3BB0F-43F9-4CD6-8660-725E18BA026D}"/>
              </a:ext>
            </a:extLst>
          </p:cNvPr>
          <p:cNvPicPr>
            <a:picLocks noChangeAspect="1"/>
          </p:cNvPicPr>
          <p:nvPr/>
        </p:nvPicPr>
        <p:blipFill rotWithShape="1">
          <a:blip r:embed="rId4">
            <a:extLst>
              <a:ext uri="{28A0092B-C50C-407E-A947-70E740481C1C}">
                <a14:useLocalDpi xmlns:a14="http://schemas.microsoft.com/office/drawing/2010/main" val="0"/>
              </a:ext>
            </a:extLst>
          </a:blip>
          <a:srcRect l="621" t="1119" r="1091"/>
          <a:stretch/>
        </p:blipFill>
        <p:spPr>
          <a:xfrm>
            <a:off x="5520063" y="2235203"/>
            <a:ext cx="6563361" cy="4499126"/>
          </a:xfrm>
          <a:prstGeom prst="rect">
            <a:avLst/>
          </a:prstGeom>
        </p:spPr>
      </p:pic>
      <p:cxnSp>
        <p:nvCxnSpPr>
          <p:cNvPr id="10" name="Straight Connector 9">
            <a:extLst>
              <a:ext uri="{FF2B5EF4-FFF2-40B4-BE49-F238E27FC236}">
                <a16:creationId xmlns:a16="http://schemas.microsoft.com/office/drawing/2014/main" id="{704E21DE-7C35-45E2-9FA5-6B99599598FA}"/>
              </a:ext>
            </a:extLst>
          </p:cNvPr>
          <p:cNvCxnSpPr/>
          <p:nvPr/>
        </p:nvCxnSpPr>
        <p:spPr>
          <a:xfrm>
            <a:off x="4215161" y="2386361"/>
            <a:ext cx="12906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7FFA41A-B1D5-4916-BB5D-9E9385CDCB8E}"/>
              </a:ext>
            </a:extLst>
          </p:cNvPr>
          <p:cNvSpPr txBox="1"/>
          <p:nvPr/>
        </p:nvSpPr>
        <p:spPr>
          <a:xfrm>
            <a:off x="7165984" y="2806114"/>
            <a:ext cx="340158" cy="461665"/>
          </a:xfrm>
          <a:prstGeom prst="rect">
            <a:avLst/>
          </a:prstGeom>
          <a:noFill/>
        </p:spPr>
        <p:txBody>
          <a:bodyPr wrap="none" rtlCol="0">
            <a:spAutoFit/>
          </a:bodyPr>
          <a:lstStyle/>
          <a:p>
            <a:r>
              <a:rPr lang="en-US" sz="2400" b="1">
                <a:solidFill>
                  <a:srgbClr val="C00000"/>
                </a:solidFill>
                <a:latin typeface="-apple-system"/>
              </a:rPr>
              <a:t>1</a:t>
            </a:r>
          </a:p>
        </p:txBody>
      </p:sp>
      <p:sp>
        <p:nvSpPr>
          <p:cNvPr id="12" name="TextBox 11">
            <a:extLst>
              <a:ext uri="{FF2B5EF4-FFF2-40B4-BE49-F238E27FC236}">
                <a16:creationId xmlns:a16="http://schemas.microsoft.com/office/drawing/2014/main" id="{CC462369-1A56-4C1C-AD2A-90E6185076DE}"/>
              </a:ext>
            </a:extLst>
          </p:cNvPr>
          <p:cNvSpPr txBox="1"/>
          <p:nvPr/>
        </p:nvSpPr>
        <p:spPr>
          <a:xfrm>
            <a:off x="7165984" y="3498761"/>
            <a:ext cx="340158" cy="461665"/>
          </a:xfrm>
          <a:prstGeom prst="rect">
            <a:avLst/>
          </a:prstGeom>
          <a:noFill/>
        </p:spPr>
        <p:txBody>
          <a:bodyPr wrap="none" rtlCol="0">
            <a:spAutoFit/>
          </a:bodyPr>
          <a:lstStyle/>
          <a:p>
            <a:r>
              <a:rPr lang="en-US" sz="2400" b="1">
                <a:solidFill>
                  <a:srgbClr val="C00000"/>
                </a:solidFill>
                <a:latin typeface="-apple-system"/>
              </a:rPr>
              <a:t>2</a:t>
            </a:r>
          </a:p>
        </p:txBody>
      </p:sp>
      <p:sp>
        <p:nvSpPr>
          <p:cNvPr id="13" name="Rectangle 12">
            <a:extLst>
              <a:ext uri="{FF2B5EF4-FFF2-40B4-BE49-F238E27FC236}">
                <a16:creationId xmlns:a16="http://schemas.microsoft.com/office/drawing/2014/main" id="{20D44D93-BA82-4F1D-9D1E-6E86380DB17F}"/>
              </a:ext>
            </a:extLst>
          </p:cNvPr>
          <p:cNvSpPr/>
          <p:nvPr/>
        </p:nvSpPr>
        <p:spPr>
          <a:xfrm>
            <a:off x="5520063" y="4268211"/>
            <a:ext cx="6416042" cy="7508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4" name="Picture 13">
            <a:extLst>
              <a:ext uri="{FF2B5EF4-FFF2-40B4-BE49-F238E27FC236}">
                <a16:creationId xmlns:a16="http://schemas.microsoft.com/office/drawing/2014/main" id="{1D865015-CDF2-489D-8E2A-086FE22F1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1669" y="2963328"/>
            <a:ext cx="6367281" cy="2754938"/>
          </a:xfrm>
          <a:prstGeom prst="rect">
            <a:avLst/>
          </a:prstGeom>
          <a:ln>
            <a:noFill/>
          </a:ln>
        </p:spPr>
      </p:pic>
      <p:sp>
        <p:nvSpPr>
          <p:cNvPr id="15" name="Rectangle 14">
            <a:extLst>
              <a:ext uri="{FF2B5EF4-FFF2-40B4-BE49-F238E27FC236}">
                <a16:creationId xmlns:a16="http://schemas.microsoft.com/office/drawing/2014/main" id="{9329963B-2046-4F7F-93F2-5BAE1C90C4F7}"/>
              </a:ext>
            </a:extLst>
          </p:cNvPr>
          <p:cNvSpPr/>
          <p:nvPr/>
        </p:nvSpPr>
        <p:spPr>
          <a:xfrm>
            <a:off x="5551669" y="3615066"/>
            <a:ext cx="6000438" cy="6260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EF3A506-BC9E-4BAA-A818-2007DB200C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432356"/>
            <a:ext cx="5329059" cy="3918425"/>
          </a:xfrm>
          <a:prstGeom prst="rect">
            <a:avLst/>
          </a:prstGeom>
        </p:spPr>
      </p:pic>
      <p:cxnSp>
        <p:nvCxnSpPr>
          <p:cNvPr id="17" name="Straight Connector 16">
            <a:extLst>
              <a:ext uri="{FF2B5EF4-FFF2-40B4-BE49-F238E27FC236}">
                <a16:creationId xmlns:a16="http://schemas.microsoft.com/office/drawing/2014/main" id="{CD3FB019-C634-4A6F-A29A-754FDD5B77A3}"/>
              </a:ext>
            </a:extLst>
          </p:cNvPr>
          <p:cNvCxnSpPr>
            <a:cxnSpLocks/>
          </p:cNvCxnSpPr>
          <p:nvPr/>
        </p:nvCxnSpPr>
        <p:spPr>
          <a:xfrm flipV="1">
            <a:off x="4776716" y="2484120"/>
            <a:ext cx="1319284" cy="13781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64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143536" cy="523220"/>
          </a:xfrm>
          <a:prstGeom prst="rect">
            <a:avLst/>
          </a:prstGeom>
          <a:noFill/>
        </p:spPr>
        <p:txBody>
          <a:bodyPr wrap="none" rtlCol="0">
            <a:spAutoFit/>
          </a:bodyPr>
          <a:lstStyle/>
          <a:p>
            <a:r>
              <a:rPr lang="es-ES" sz="2800" b="1">
                <a:solidFill>
                  <a:srgbClr val="DC032A"/>
                </a:solidFill>
                <a:latin typeface=""/>
              </a:rPr>
              <a:t>Checkpoint</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Content Placeholder 10">
            <a:extLst>
              <a:ext uri="{FF2B5EF4-FFF2-40B4-BE49-F238E27FC236}">
                <a16:creationId xmlns:a16="http://schemas.microsoft.com/office/drawing/2014/main" id="{507CBB61-D7EB-4369-AD38-E15214162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539" y="2777872"/>
            <a:ext cx="2952750" cy="2857500"/>
          </a:xfrm>
          <a:prstGeom prst="rect">
            <a:avLst/>
          </a:prstGeom>
        </p:spPr>
      </p:pic>
      <p:sp>
        <p:nvSpPr>
          <p:cNvPr id="10" name="Content Placeholder 2">
            <a:extLst>
              <a:ext uri="{FF2B5EF4-FFF2-40B4-BE49-F238E27FC236}">
                <a16:creationId xmlns:a16="http://schemas.microsoft.com/office/drawing/2014/main" id="{59D059A3-B691-468B-AD9A-C39F5CE8502E}"/>
              </a:ext>
            </a:extLst>
          </p:cNvPr>
          <p:cNvSpPr txBox="1">
            <a:spLocks/>
          </p:cNvSpPr>
          <p:nvPr/>
        </p:nvSpPr>
        <p:spPr>
          <a:xfrm>
            <a:off x="685800" y="2194560"/>
            <a:ext cx="10820400" cy="43940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57200" lvl="1" indent="0">
              <a:buFont typeface="Arial" panose="020B0604020202020204" pitchFamily="34" charset="0"/>
              <a:buNone/>
            </a:pPr>
            <a:endParaRPr lang="es-ES" sz="2400">
              <a:solidFill>
                <a:schemeClr val="bg1"/>
              </a:solidFill>
            </a:endParaRPr>
          </a:p>
        </p:txBody>
      </p:sp>
      <p:sp>
        <p:nvSpPr>
          <p:cNvPr id="11" name="Content Placeholder 2">
            <a:extLst>
              <a:ext uri="{FF2B5EF4-FFF2-40B4-BE49-F238E27FC236}">
                <a16:creationId xmlns:a16="http://schemas.microsoft.com/office/drawing/2014/main" id="{A84658BA-3067-4B88-BFD2-F138133D24D1}"/>
              </a:ext>
            </a:extLst>
          </p:cNvPr>
          <p:cNvSpPr txBox="1">
            <a:spLocks/>
          </p:cNvSpPr>
          <p:nvPr/>
        </p:nvSpPr>
        <p:spPr>
          <a:xfrm>
            <a:off x="1737361" y="2103120"/>
            <a:ext cx="539496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57200" indent="-457200">
              <a:buFont typeface="+mj-lt"/>
              <a:buAutoNum type="arabicPeriod"/>
            </a:pPr>
            <a:endParaRPr lang="en-US" sz="2400"/>
          </a:p>
          <a:p>
            <a:pPr marL="457200" indent="-457200">
              <a:buFont typeface="+mj-lt"/>
              <a:buAutoNum type="arabicPeriod"/>
            </a:pPr>
            <a:endParaRPr lang="en-US" sz="2400"/>
          </a:p>
          <a:p>
            <a:pPr marL="457200" indent="-457200">
              <a:buFont typeface="+mj-lt"/>
              <a:buAutoNum type="arabicPeriod"/>
            </a:pPr>
            <a:r>
              <a:rPr lang="en-US" sz="2400"/>
              <a:t>Windows Kernel</a:t>
            </a:r>
          </a:p>
          <a:p>
            <a:pPr marL="457200" indent="-457200">
              <a:buFont typeface="+mj-lt"/>
              <a:buAutoNum type="arabicPeriod"/>
            </a:pPr>
            <a:endParaRPr lang="en-US" sz="2400"/>
          </a:p>
          <a:p>
            <a:pPr marL="457200" indent="-457200">
              <a:buFont typeface="+mj-lt"/>
              <a:buAutoNum type="arabicPeriod"/>
            </a:pPr>
            <a:r>
              <a:rPr lang="en-US" sz="2400"/>
              <a:t>Rootkit = Kernel Mode Driver</a:t>
            </a:r>
          </a:p>
          <a:p>
            <a:pPr marL="457200" indent="-457200">
              <a:buFont typeface="+mj-lt"/>
              <a:buAutoNum type="arabicPeriod"/>
            </a:pPr>
            <a:endParaRPr lang="en-US" sz="2400"/>
          </a:p>
          <a:p>
            <a:pPr marL="457200" indent="-457200">
              <a:buFont typeface="+mj-lt"/>
              <a:buAutoNum type="arabicPeriod"/>
            </a:pPr>
            <a:r>
              <a:rPr lang="en-US" sz="2400"/>
              <a:t>DSE, PatchGuard, …</a:t>
            </a:r>
          </a:p>
          <a:p>
            <a:pPr marL="457200" indent="-457200">
              <a:buFont typeface="+mj-lt"/>
              <a:buAutoNum type="arabicPeriod"/>
            </a:pPr>
            <a:endParaRPr lang="en-US" sz="2400"/>
          </a:p>
        </p:txBody>
      </p:sp>
      <p:sp>
        <p:nvSpPr>
          <p:cNvPr id="12" name="TextBox 11">
            <a:extLst>
              <a:ext uri="{FF2B5EF4-FFF2-40B4-BE49-F238E27FC236}">
                <a16:creationId xmlns:a16="http://schemas.microsoft.com/office/drawing/2014/main" id="{84AD3F6D-7E48-4293-8145-9D2EF3E4342B}"/>
              </a:ext>
            </a:extLst>
          </p:cNvPr>
          <p:cNvSpPr txBox="1"/>
          <p:nvPr/>
        </p:nvSpPr>
        <p:spPr>
          <a:xfrm rot="21220342">
            <a:off x="1600077" y="921912"/>
            <a:ext cx="4384534" cy="1107996"/>
          </a:xfrm>
          <a:prstGeom prst="rect">
            <a:avLst/>
          </a:prstGeom>
          <a:noFill/>
        </p:spPr>
        <p:txBody>
          <a:bodyPr wrap="none" rtlCol="0">
            <a:spAutoFit/>
          </a:bodyPr>
          <a:lstStyle/>
          <a:p>
            <a:r>
              <a:rPr lang="en-US" sz="6600" b="1">
                <a:solidFill>
                  <a:srgbClr val="C00000"/>
                </a:solidFill>
                <a:latin typeface="Chiller" panose="04020404031007020602" pitchFamily="82" charset="0"/>
              </a:rPr>
              <a:t>R</a:t>
            </a:r>
            <a:r>
              <a:rPr lang="en-US" sz="5400" b="1">
                <a:solidFill>
                  <a:srgbClr val="C00000"/>
                </a:solidFill>
                <a:latin typeface="Chiller" panose="04020404031007020602" pitchFamily="82" charset="0"/>
              </a:rPr>
              <a:t>ootkit Development</a:t>
            </a:r>
          </a:p>
        </p:txBody>
      </p:sp>
      <p:sp>
        <p:nvSpPr>
          <p:cNvPr id="13" name="Double Wave 12">
            <a:extLst>
              <a:ext uri="{FF2B5EF4-FFF2-40B4-BE49-F238E27FC236}">
                <a16:creationId xmlns:a16="http://schemas.microsoft.com/office/drawing/2014/main" id="{61D128F5-CD79-45F8-9E67-504E274FB925}"/>
              </a:ext>
            </a:extLst>
          </p:cNvPr>
          <p:cNvSpPr/>
          <p:nvPr/>
        </p:nvSpPr>
        <p:spPr>
          <a:xfrm>
            <a:off x="-47824" y="2115923"/>
            <a:ext cx="12306731" cy="4421830"/>
          </a:xfrm>
          <a:prstGeom prst="doubleWave">
            <a:avLst/>
          </a:prstGeom>
          <a:noFill/>
          <a:ln w="38100">
            <a:solidFill>
              <a:srgbClr val="C0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733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ECA2DA-86A6-5774-5FBA-8CE5E1F745D9}"/>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2" name="CuadroTexto 1">
            <a:extLst>
              <a:ext uri="{FF2B5EF4-FFF2-40B4-BE49-F238E27FC236}">
                <a16:creationId xmlns:a16="http://schemas.microsoft.com/office/drawing/2014/main" id="{7CEDF16E-0473-4FA7-D95F-2B2045A1D99F}"/>
              </a:ext>
            </a:extLst>
          </p:cNvPr>
          <p:cNvSpPr txBox="1"/>
          <p:nvPr/>
        </p:nvSpPr>
        <p:spPr>
          <a:xfrm>
            <a:off x="1460872" y="2261288"/>
            <a:ext cx="9388360" cy="830997"/>
          </a:xfrm>
          <a:prstGeom prst="rect">
            <a:avLst/>
          </a:prstGeom>
          <a:noFill/>
        </p:spPr>
        <p:txBody>
          <a:bodyPr wrap="square" rtlCol="0">
            <a:spAutoFit/>
          </a:bodyPr>
          <a:lstStyle/>
          <a:p>
            <a:pPr algn="just"/>
            <a:r>
              <a:rPr lang="es-ES" sz="1600" b="1">
                <a:solidFill>
                  <a:srgbClr val="DC032A"/>
                </a:solidFill>
                <a:latin typeface=""/>
              </a:rPr>
              <a:t>INCIBE Emprende </a:t>
            </a:r>
            <a:r>
              <a:rPr lang="es-ES" sz="1600">
                <a:solidFill>
                  <a:srgbClr val="3E5163"/>
                </a:solidFill>
                <a:latin typeface=""/>
              </a:rPr>
              <a:t>desarrolla iniciativas de </a:t>
            </a:r>
            <a:r>
              <a:rPr lang="es-ES" sz="1600" b="1">
                <a:solidFill>
                  <a:srgbClr val="DC032A"/>
                </a:solidFill>
                <a:latin typeface=""/>
              </a:rPr>
              <a:t>ideación, incubación y aceleración </a:t>
            </a:r>
            <a:r>
              <a:rPr lang="es-ES" sz="1600">
                <a:solidFill>
                  <a:srgbClr val="3E5163"/>
                </a:solidFill>
                <a:latin typeface=""/>
              </a:rPr>
              <a:t>tanto para la promoción del emprendimiento en ciberseguridad, como de la ciberseguridad en el emprendimiento de base tecnológica, con el fin de </a:t>
            </a:r>
            <a:r>
              <a:rPr lang="es-ES" sz="1600" b="1">
                <a:solidFill>
                  <a:srgbClr val="DC032A"/>
                </a:solidFill>
                <a:latin typeface=""/>
              </a:rPr>
              <a:t>Impulsar la Industria Nacional de Ciberseguridad</a:t>
            </a:r>
            <a:r>
              <a:rPr lang="es-ES" sz="1600">
                <a:solidFill>
                  <a:srgbClr val="3E5163"/>
                </a:solidFill>
                <a:latin typeface=""/>
              </a:rPr>
              <a:t>.</a:t>
            </a:r>
          </a:p>
        </p:txBody>
      </p:sp>
      <p:sp>
        <p:nvSpPr>
          <p:cNvPr id="3" name="CuadroTexto 2">
            <a:extLst>
              <a:ext uri="{FF2B5EF4-FFF2-40B4-BE49-F238E27FC236}">
                <a16:creationId xmlns:a16="http://schemas.microsoft.com/office/drawing/2014/main" id="{A1E29746-0655-B37D-5F63-6AE1FE583511}"/>
              </a:ext>
            </a:extLst>
          </p:cNvPr>
          <p:cNvSpPr txBox="1"/>
          <p:nvPr/>
        </p:nvSpPr>
        <p:spPr>
          <a:xfrm>
            <a:off x="1474573" y="3183974"/>
            <a:ext cx="9242854" cy="1815882"/>
          </a:xfrm>
          <a:prstGeom prst="rect">
            <a:avLst/>
          </a:prstGeom>
          <a:noFill/>
        </p:spPr>
        <p:txBody>
          <a:bodyPr wrap="square" rtlCol="0">
            <a:spAutoFit/>
          </a:bodyPr>
          <a:lstStyle/>
          <a:p>
            <a:pPr marL="285750" indent="-285750" algn="just">
              <a:buSzPct val="91000"/>
              <a:buBlip>
                <a:blip r:embed="rId3"/>
              </a:buBlip>
            </a:pPr>
            <a:r>
              <a:rPr lang="es-ES" sz="1600" b="1">
                <a:solidFill>
                  <a:srgbClr val="DC032A"/>
                </a:solidFill>
                <a:latin typeface=""/>
              </a:rPr>
              <a:t>Acompañamos</a:t>
            </a:r>
            <a:r>
              <a:rPr lang="es-ES" sz="1600">
                <a:solidFill>
                  <a:srgbClr val="3E5163"/>
                </a:solidFill>
                <a:latin typeface=""/>
              </a:rPr>
              <a:t> a emprendedores y start-ups españolas de </a:t>
            </a:r>
            <a:r>
              <a:rPr lang="es-ES" sz="1600" b="1">
                <a:solidFill>
                  <a:srgbClr val="DC032A"/>
                </a:solidFill>
                <a:latin typeface=""/>
              </a:rPr>
              <a:t>ciberseguridad, así como de base tecnológica</a:t>
            </a:r>
            <a:r>
              <a:rPr lang="es-ES" sz="1600">
                <a:solidFill>
                  <a:srgbClr val="3E5163"/>
                </a:solidFill>
                <a:latin typeface=""/>
              </a:rPr>
              <a:t> para la integración de la ciberseguridad en su proyecto.</a:t>
            </a:r>
          </a:p>
          <a:p>
            <a:pPr marL="285750" indent="-285750" algn="just">
              <a:buSzPct val="91000"/>
              <a:buBlip>
                <a:blip r:embed="rId3"/>
              </a:buBlip>
            </a:pPr>
            <a:endParaRPr lang="es-ES" sz="1600">
              <a:solidFill>
                <a:srgbClr val="3E5163"/>
              </a:solidFill>
              <a:latin typeface=""/>
            </a:endParaRPr>
          </a:p>
          <a:p>
            <a:pPr marL="285750" indent="-285750" algn="just">
              <a:buSzPct val="91000"/>
              <a:buBlip>
                <a:blip r:embed="rId3"/>
              </a:buBlip>
            </a:pPr>
            <a:r>
              <a:rPr lang="es-ES" sz="1600" b="1">
                <a:solidFill>
                  <a:srgbClr val="DC032A"/>
                </a:solidFill>
                <a:latin typeface=""/>
              </a:rPr>
              <a:t>Impulsamos el desarrollo de proyectos </a:t>
            </a:r>
            <a:r>
              <a:rPr lang="es-ES" sz="1600">
                <a:solidFill>
                  <a:srgbClr val="3E5163"/>
                </a:solidFill>
                <a:latin typeface=""/>
              </a:rPr>
              <a:t>independientemente de su grado de madurez:  fomento de ideas - incubación de proyectos - aceleración de start-ups e internacionalización.</a:t>
            </a:r>
          </a:p>
          <a:p>
            <a:pPr marL="285750" indent="-285750" algn="just">
              <a:buSzPct val="91000"/>
              <a:buBlip>
                <a:blip r:embed="rId3"/>
              </a:buBlip>
            </a:pPr>
            <a:endParaRPr lang="es-ES" sz="1600">
              <a:solidFill>
                <a:srgbClr val="3E5163"/>
              </a:solidFill>
              <a:latin typeface=""/>
            </a:endParaRPr>
          </a:p>
          <a:p>
            <a:pPr marL="285750" indent="-285750" algn="just">
              <a:buSzPct val="91000"/>
              <a:buBlip>
                <a:blip r:embed="rId3"/>
              </a:buBlip>
            </a:pPr>
            <a:r>
              <a:rPr lang="es-ES" sz="1600">
                <a:solidFill>
                  <a:srgbClr val="3E5163"/>
                </a:solidFill>
                <a:latin typeface=""/>
              </a:rPr>
              <a:t>Impulsamos la </a:t>
            </a:r>
            <a:r>
              <a:rPr lang="es-ES" sz="1600" b="1">
                <a:solidFill>
                  <a:srgbClr val="DC032A"/>
                </a:solidFill>
                <a:latin typeface=""/>
              </a:rPr>
              <a:t>innovación</a:t>
            </a:r>
            <a:r>
              <a:rPr lang="es-ES" sz="1600">
                <a:solidFill>
                  <a:srgbClr val="3E5163"/>
                </a:solidFill>
                <a:latin typeface=""/>
              </a:rPr>
              <a:t> y promocionamos la atracción de </a:t>
            </a:r>
            <a:r>
              <a:rPr lang="es-ES" sz="1600" b="1">
                <a:solidFill>
                  <a:srgbClr val="DC032A"/>
                </a:solidFill>
                <a:latin typeface=""/>
              </a:rPr>
              <a:t>inversión</a:t>
            </a:r>
            <a:r>
              <a:rPr lang="es-ES" sz="1600">
                <a:solidFill>
                  <a:srgbClr val="3E5163"/>
                </a:solidFill>
                <a:latin typeface=""/>
              </a:rPr>
              <a:t> a la misma.</a:t>
            </a:r>
          </a:p>
        </p:txBody>
      </p:sp>
      <p:sp>
        <p:nvSpPr>
          <p:cNvPr id="4" name="CuadroTexto 3">
            <a:extLst>
              <a:ext uri="{FF2B5EF4-FFF2-40B4-BE49-F238E27FC236}">
                <a16:creationId xmlns:a16="http://schemas.microsoft.com/office/drawing/2014/main" id="{90A52818-2292-D9C9-A4ED-A84DD379A4D8}"/>
              </a:ext>
            </a:extLst>
          </p:cNvPr>
          <p:cNvSpPr txBox="1"/>
          <p:nvPr/>
        </p:nvSpPr>
        <p:spPr>
          <a:xfrm>
            <a:off x="1460872" y="5125562"/>
            <a:ext cx="9242854" cy="523220"/>
          </a:xfrm>
          <a:prstGeom prst="rect">
            <a:avLst/>
          </a:prstGeom>
          <a:noFill/>
        </p:spPr>
        <p:txBody>
          <a:bodyPr wrap="square" rtlCol="0">
            <a:spAutoFit/>
          </a:bodyPr>
          <a:lstStyle/>
          <a:p>
            <a:pPr algn="just"/>
            <a:r>
              <a:rPr lang="es-ES" sz="1400">
                <a:solidFill>
                  <a:srgbClr val="3E5163"/>
                </a:solidFill>
                <a:latin typeface=""/>
              </a:rPr>
              <a:t>Plan de Recuperación, Transformación y Resiliencia (PRTR) a través del Componente 15. Inversión 7 Ciberseguridad: Fortalecimiento de las capacidades de ciudadanos, PYMES y profesionales e impulso del sector.</a:t>
            </a:r>
          </a:p>
        </p:txBody>
      </p:sp>
      <p:pic>
        <p:nvPicPr>
          <p:cNvPr id="6" name="Imagen 5" descr="Logotipo&#10;&#10;Descripción generada automáticamente">
            <a:extLst>
              <a:ext uri="{FF2B5EF4-FFF2-40B4-BE49-F238E27FC236}">
                <a16:creationId xmlns:a16="http://schemas.microsoft.com/office/drawing/2014/main" id="{3431A0B0-7541-58A4-0A1D-792F3F914593}"/>
              </a:ext>
            </a:extLst>
          </p:cNvPr>
          <p:cNvPicPr>
            <a:picLocks noChangeAspect="1"/>
          </p:cNvPicPr>
          <p:nvPr/>
        </p:nvPicPr>
        <p:blipFill>
          <a:blip r:embed="rId4"/>
          <a:stretch>
            <a:fillRect/>
          </a:stretch>
        </p:blipFill>
        <p:spPr>
          <a:xfrm>
            <a:off x="1258843" y="1235677"/>
            <a:ext cx="2557056" cy="1020421"/>
          </a:xfrm>
          <a:prstGeom prst="rect">
            <a:avLst/>
          </a:prstGeom>
        </p:spPr>
      </p:pic>
    </p:spTree>
    <p:extLst>
      <p:ext uri="{BB962C8B-B14F-4D97-AF65-F5344CB8AC3E}">
        <p14:creationId xmlns:p14="http://schemas.microsoft.com/office/powerpoint/2010/main" val="3533679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4738798" cy="523220"/>
          </a:xfrm>
          <a:prstGeom prst="rect">
            <a:avLst/>
          </a:prstGeom>
          <a:noFill/>
        </p:spPr>
        <p:txBody>
          <a:bodyPr wrap="none" rtlCol="0">
            <a:spAutoFit/>
          </a:bodyPr>
          <a:lstStyle/>
          <a:p>
            <a:r>
              <a:rPr lang="es-ES" sz="2800" b="1">
                <a:solidFill>
                  <a:srgbClr val="DC032A"/>
                </a:solidFill>
                <a:latin typeface=""/>
              </a:rPr>
              <a:t>Development Environment</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DA8EB5E0-7478-48EA-8D28-696A6837FC4F}"/>
              </a:ext>
            </a:extLst>
          </p:cNvPr>
          <p:cNvPicPr>
            <a:picLocks noChangeAspect="1"/>
          </p:cNvPicPr>
          <p:nvPr/>
        </p:nvPicPr>
        <p:blipFill>
          <a:blip r:embed="rId4"/>
          <a:stretch>
            <a:fillRect/>
          </a:stretch>
        </p:blipFill>
        <p:spPr>
          <a:xfrm>
            <a:off x="1359243" y="1438793"/>
            <a:ext cx="9250066" cy="714475"/>
          </a:xfrm>
          <a:prstGeom prst="rect">
            <a:avLst/>
          </a:prstGeom>
          <a:ln>
            <a:solidFill>
              <a:srgbClr val="002060"/>
            </a:solidFill>
          </a:ln>
        </p:spPr>
      </p:pic>
      <p:pic>
        <p:nvPicPr>
          <p:cNvPr id="25" name="Picture 24">
            <a:extLst>
              <a:ext uri="{FF2B5EF4-FFF2-40B4-BE49-F238E27FC236}">
                <a16:creationId xmlns:a16="http://schemas.microsoft.com/office/drawing/2014/main" id="{C2DBB5E4-1BA4-4B32-8060-AFC3B46ED3F8}"/>
              </a:ext>
            </a:extLst>
          </p:cNvPr>
          <p:cNvPicPr>
            <a:picLocks noChangeAspect="1"/>
          </p:cNvPicPr>
          <p:nvPr/>
        </p:nvPicPr>
        <p:blipFill>
          <a:blip r:embed="rId5"/>
          <a:stretch>
            <a:fillRect/>
          </a:stretch>
        </p:blipFill>
        <p:spPr>
          <a:xfrm>
            <a:off x="7839040" y="2547033"/>
            <a:ext cx="4162064" cy="4009484"/>
          </a:xfrm>
          <a:prstGeom prst="rect">
            <a:avLst/>
          </a:prstGeom>
          <a:ln>
            <a:solidFill>
              <a:srgbClr val="002060"/>
            </a:solidFill>
          </a:ln>
        </p:spPr>
      </p:pic>
      <p:pic>
        <p:nvPicPr>
          <p:cNvPr id="27" name="Picture 26">
            <a:extLst>
              <a:ext uri="{FF2B5EF4-FFF2-40B4-BE49-F238E27FC236}">
                <a16:creationId xmlns:a16="http://schemas.microsoft.com/office/drawing/2014/main" id="{37515646-570E-449F-AE50-5B53B2B4AE62}"/>
              </a:ext>
            </a:extLst>
          </p:cNvPr>
          <p:cNvPicPr>
            <a:picLocks noChangeAspect="1"/>
          </p:cNvPicPr>
          <p:nvPr/>
        </p:nvPicPr>
        <p:blipFill>
          <a:blip r:embed="rId6"/>
          <a:stretch>
            <a:fillRect/>
          </a:stretch>
        </p:blipFill>
        <p:spPr>
          <a:xfrm>
            <a:off x="366042" y="2345072"/>
            <a:ext cx="7282102" cy="4460481"/>
          </a:xfrm>
          <a:prstGeom prst="rect">
            <a:avLst/>
          </a:prstGeom>
          <a:ln>
            <a:solidFill>
              <a:srgbClr val="002060"/>
            </a:solidFill>
          </a:ln>
        </p:spPr>
      </p:pic>
      <p:sp>
        <p:nvSpPr>
          <p:cNvPr id="8" name="Rectangle 7">
            <a:extLst>
              <a:ext uri="{FF2B5EF4-FFF2-40B4-BE49-F238E27FC236}">
                <a16:creationId xmlns:a16="http://schemas.microsoft.com/office/drawing/2014/main" id="{874756A1-B404-4740-9984-78FC933A0565}"/>
              </a:ext>
            </a:extLst>
          </p:cNvPr>
          <p:cNvSpPr/>
          <p:nvPr/>
        </p:nvSpPr>
        <p:spPr>
          <a:xfrm>
            <a:off x="507550" y="4390054"/>
            <a:ext cx="1944719" cy="2379823"/>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D8FF4E3-F8C3-4F52-B6B8-2610E745C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9123" y="5068818"/>
            <a:ext cx="999067" cy="999067"/>
          </a:xfrm>
          <a:prstGeom prst="rect">
            <a:avLst/>
          </a:prstGeom>
        </p:spPr>
      </p:pic>
      <p:pic>
        <p:nvPicPr>
          <p:cNvPr id="10" name="Picture 9">
            <a:extLst>
              <a:ext uri="{FF2B5EF4-FFF2-40B4-BE49-F238E27FC236}">
                <a16:creationId xmlns:a16="http://schemas.microsoft.com/office/drawing/2014/main" id="{AD2FDA9D-9D28-4E15-8CD3-9D022C644A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5602" y="5263703"/>
            <a:ext cx="609295" cy="609295"/>
          </a:xfrm>
          <a:prstGeom prst="rect">
            <a:avLst/>
          </a:prstGeom>
        </p:spPr>
      </p:pic>
      <p:pic>
        <p:nvPicPr>
          <p:cNvPr id="11" name="Picture 10">
            <a:extLst>
              <a:ext uri="{FF2B5EF4-FFF2-40B4-BE49-F238E27FC236}">
                <a16:creationId xmlns:a16="http://schemas.microsoft.com/office/drawing/2014/main" id="{2D8990F9-52CE-4933-BF16-6ABCBDA9EE93}"/>
              </a:ext>
            </a:extLst>
          </p:cNvPr>
          <p:cNvPicPr>
            <a:picLocks noChangeAspect="1"/>
          </p:cNvPicPr>
          <p:nvPr/>
        </p:nvPicPr>
        <p:blipFill rotWithShape="1">
          <a:blip r:embed="rId9">
            <a:extLst>
              <a:ext uri="{28A0092B-C50C-407E-A947-70E740481C1C}">
                <a14:useLocalDpi xmlns:a14="http://schemas.microsoft.com/office/drawing/2010/main" val="0"/>
              </a:ext>
            </a:extLst>
          </a:blip>
          <a:srcRect l="30863" t="30103" r="31087" b="31342"/>
          <a:stretch/>
        </p:blipFill>
        <p:spPr>
          <a:xfrm>
            <a:off x="3879328" y="5263702"/>
            <a:ext cx="549852" cy="557137"/>
          </a:xfrm>
          <a:prstGeom prst="rect">
            <a:avLst/>
          </a:prstGeom>
        </p:spPr>
      </p:pic>
      <p:pic>
        <p:nvPicPr>
          <p:cNvPr id="12" name="Picture 11">
            <a:extLst>
              <a:ext uri="{FF2B5EF4-FFF2-40B4-BE49-F238E27FC236}">
                <a16:creationId xmlns:a16="http://schemas.microsoft.com/office/drawing/2014/main" id="{D4A89E1E-67FF-49E2-B870-6DF5E09B3C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0110" y="5820839"/>
            <a:ext cx="343990" cy="343990"/>
          </a:xfrm>
          <a:prstGeom prst="rect">
            <a:avLst/>
          </a:prstGeom>
        </p:spPr>
      </p:pic>
      <p:pic>
        <p:nvPicPr>
          <p:cNvPr id="13" name="Picture 12">
            <a:extLst>
              <a:ext uri="{FF2B5EF4-FFF2-40B4-BE49-F238E27FC236}">
                <a16:creationId xmlns:a16="http://schemas.microsoft.com/office/drawing/2014/main" id="{BF7163D7-99F6-47BE-A92E-82CD258276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6183" y="5504939"/>
            <a:ext cx="336233" cy="336233"/>
          </a:xfrm>
          <a:prstGeom prst="rect">
            <a:avLst/>
          </a:prstGeom>
        </p:spPr>
      </p:pic>
      <p:pic>
        <p:nvPicPr>
          <p:cNvPr id="14" name="Picture 13">
            <a:extLst>
              <a:ext uri="{FF2B5EF4-FFF2-40B4-BE49-F238E27FC236}">
                <a16:creationId xmlns:a16="http://schemas.microsoft.com/office/drawing/2014/main" id="{D0DF6C6A-5264-43C9-B90D-2082780BAF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49013" y="5841172"/>
            <a:ext cx="386166" cy="386166"/>
          </a:xfrm>
          <a:prstGeom prst="rect">
            <a:avLst/>
          </a:prstGeom>
        </p:spPr>
      </p:pic>
      <p:pic>
        <p:nvPicPr>
          <p:cNvPr id="15" name="Picture 14">
            <a:extLst>
              <a:ext uri="{FF2B5EF4-FFF2-40B4-BE49-F238E27FC236}">
                <a16:creationId xmlns:a16="http://schemas.microsoft.com/office/drawing/2014/main" id="{17B22D12-8BBB-4F66-B77D-AAB0098D21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50966" y="5216434"/>
            <a:ext cx="274126" cy="274126"/>
          </a:xfrm>
          <a:prstGeom prst="rect">
            <a:avLst/>
          </a:prstGeom>
        </p:spPr>
      </p:pic>
      <p:pic>
        <p:nvPicPr>
          <p:cNvPr id="16" name="Picture 15">
            <a:extLst>
              <a:ext uri="{FF2B5EF4-FFF2-40B4-BE49-F238E27FC236}">
                <a16:creationId xmlns:a16="http://schemas.microsoft.com/office/drawing/2014/main" id="{F554522A-F463-496E-89BD-45780179A8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031" y="5820839"/>
            <a:ext cx="343259" cy="386166"/>
          </a:xfrm>
          <a:prstGeom prst="rect">
            <a:avLst/>
          </a:prstGeom>
        </p:spPr>
      </p:pic>
      <p:pic>
        <p:nvPicPr>
          <p:cNvPr id="17" name="Picture 16">
            <a:extLst>
              <a:ext uri="{FF2B5EF4-FFF2-40B4-BE49-F238E27FC236}">
                <a16:creationId xmlns:a16="http://schemas.microsoft.com/office/drawing/2014/main" id="{F77AB843-2A3A-4F70-BB82-16E0908B72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20070" y="4971486"/>
            <a:ext cx="321180" cy="361019"/>
          </a:xfrm>
          <a:prstGeom prst="rect">
            <a:avLst/>
          </a:prstGeom>
        </p:spPr>
      </p:pic>
      <p:pic>
        <p:nvPicPr>
          <p:cNvPr id="18" name="Picture 17">
            <a:extLst>
              <a:ext uri="{FF2B5EF4-FFF2-40B4-BE49-F238E27FC236}">
                <a16:creationId xmlns:a16="http://schemas.microsoft.com/office/drawing/2014/main" id="{429BB5F5-F460-4FEC-B112-B0924A7EA15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47895" y="5730153"/>
            <a:ext cx="1071460" cy="1071460"/>
          </a:xfrm>
          <a:prstGeom prst="rect">
            <a:avLst/>
          </a:prstGeom>
        </p:spPr>
      </p:pic>
      <p:pic>
        <p:nvPicPr>
          <p:cNvPr id="19" name="Picture 18">
            <a:extLst>
              <a:ext uri="{FF2B5EF4-FFF2-40B4-BE49-F238E27FC236}">
                <a16:creationId xmlns:a16="http://schemas.microsoft.com/office/drawing/2014/main" id="{8D4B7AF7-5D85-4B7C-8041-46D7CBBE533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71882" y="4433500"/>
            <a:ext cx="604992" cy="585371"/>
          </a:xfrm>
          <a:prstGeom prst="rect">
            <a:avLst/>
          </a:prstGeom>
        </p:spPr>
      </p:pic>
      <p:pic>
        <p:nvPicPr>
          <p:cNvPr id="20" name="Picture 19">
            <a:extLst>
              <a:ext uri="{FF2B5EF4-FFF2-40B4-BE49-F238E27FC236}">
                <a16:creationId xmlns:a16="http://schemas.microsoft.com/office/drawing/2014/main" id="{22D7A7E8-4856-4F24-84D3-6209D36EF52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38984" y="4872602"/>
            <a:ext cx="579501" cy="813335"/>
          </a:xfrm>
          <a:prstGeom prst="rect">
            <a:avLst/>
          </a:prstGeom>
        </p:spPr>
      </p:pic>
      <p:cxnSp>
        <p:nvCxnSpPr>
          <p:cNvPr id="21" name="Straight Connector 20">
            <a:extLst>
              <a:ext uri="{FF2B5EF4-FFF2-40B4-BE49-F238E27FC236}">
                <a16:creationId xmlns:a16="http://schemas.microsoft.com/office/drawing/2014/main" id="{71AA0DDA-4D70-4AD0-A9FB-F35DC16ADF16}"/>
              </a:ext>
            </a:extLst>
          </p:cNvPr>
          <p:cNvCxnSpPr>
            <a:cxnSpLocks/>
          </p:cNvCxnSpPr>
          <p:nvPr/>
        </p:nvCxnSpPr>
        <p:spPr>
          <a:xfrm>
            <a:off x="6849511" y="2144375"/>
            <a:ext cx="1729657" cy="3865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487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4738798" cy="523220"/>
          </a:xfrm>
          <a:prstGeom prst="rect">
            <a:avLst/>
          </a:prstGeom>
          <a:noFill/>
        </p:spPr>
        <p:txBody>
          <a:bodyPr wrap="none" rtlCol="0">
            <a:spAutoFit/>
          </a:bodyPr>
          <a:lstStyle/>
          <a:p>
            <a:r>
              <a:rPr lang="es-ES" sz="2800" b="1">
                <a:solidFill>
                  <a:srgbClr val="DC032A"/>
                </a:solidFill>
                <a:latin typeface=""/>
              </a:rPr>
              <a:t>Development Environment</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7DCE87FA-FB1C-4A2D-A6E9-837FAB7D1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0" y="3561764"/>
            <a:ext cx="2505512" cy="1769915"/>
          </a:xfrm>
          <a:prstGeom prst="rect">
            <a:avLst/>
          </a:prstGeom>
        </p:spPr>
      </p:pic>
      <p:pic>
        <p:nvPicPr>
          <p:cNvPr id="9" name="Picture 8">
            <a:extLst>
              <a:ext uri="{FF2B5EF4-FFF2-40B4-BE49-F238E27FC236}">
                <a16:creationId xmlns:a16="http://schemas.microsoft.com/office/drawing/2014/main" id="{E6659BA6-8E95-448B-A822-F451FC6E1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885" y="4415994"/>
            <a:ext cx="991296" cy="728783"/>
          </a:xfrm>
          <a:prstGeom prst="rect">
            <a:avLst/>
          </a:prstGeom>
          <a:ln>
            <a:noFill/>
          </a:ln>
        </p:spPr>
      </p:pic>
      <p:pic>
        <p:nvPicPr>
          <p:cNvPr id="10" name="Picture 9">
            <a:extLst>
              <a:ext uri="{FF2B5EF4-FFF2-40B4-BE49-F238E27FC236}">
                <a16:creationId xmlns:a16="http://schemas.microsoft.com/office/drawing/2014/main" id="{BDD59885-B5D2-4702-B4FF-F5817622D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5727" y="3604456"/>
            <a:ext cx="609295" cy="609295"/>
          </a:xfrm>
          <a:prstGeom prst="rect">
            <a:avLst/>
          </a:prstGeom>
        </p:spPr>
      </p:pic>
      <p:pic>
        <p:nvPicPr>
          <p:cNvPr id="11" name="Picture 10">
            <a:extLst>
              <a:ext uri="{FF2B5EF4-FFF2-40B4-BE49-F238E27FC236}">
                <a16:creationId xmlns:a16="http://schemas.microsoft.com/office/drawing/2014/main" id="{65CCEA0D-F4D9-44CC-8E26-DDFA639FD09D}"/>
              </a:ext>
            </a:extLst>
          </p:cNvPr>
          <p:cNvPicPr>
            <a:picLocks noChangeAspect="1"/>
          </p:cNvPicPr>
          <p:nvPr/>
        </p:nvPicPr>
        <p:blipFill rotWithShape="1">
          <a:blip r:embed="rId7">
            <a:extLst>
              <a:ext uri="{28A0092B-C50C-407E-A947-70E740481C1C}">
                <a14:useLocalDpi xmlns:a14="http://schemas.microsoft.com/office/drawing/2010/main" val="0"/>
              </a:ext>
            </a:extLst>
          </a:blip>
          <a:srcRect l="19185" t="18396" r="19777" b="20449"/>
          <a:stretch/>
        </p:blipFill>
        <p:spPr>
          <a:xfrm>
            <a:off x="453667" y="5288143"/>
            <a:ext cx="1741224" cy="1395683"/>
          </a:xfrm>
          <a:prstGeom prst="rect">
            <a:avLst/>
          </a:prstGeom>
        </p:spPr>
      </p:pic>
      <p:pic>
        <p:nvPicPr>
          <p:cNvPr id="12" name="Picture 11">
            <a:extLst>
              <a:ext uri="{FF2B5EF4-FFF2-40B4-BE49-F238E27FC236}">
                <a16:creationId xmlns:a16="http://schemas.microsoft.com/office/drawing/2014/main" id="{145F61E6-C0D5-492F-8C68-222BC010CE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5727" y="1626065"/>
            <a:ext cx="609295" cy="609295"/>
          </a:xfrm>
          <a:prstGeom prst="rect">
            <a:avLst/>
          </a:prstGeom>
        </p:spPr>
      </p:pic>
      <p:pic>
        <p:nvPicPr>
          <p:cNvPr id="13" name="Picture 12">
            <a:extLst>
              <a:ext uri="{FF2B5EF4-FFF2-40B4-BE49-F238E27FC236}">
                <a16:creationId xmlns:a16="http://schemas.microsoft.com/office/drawing/2014/main" id="{31F2AB68-00E5-4161-9405-25ABEFF04411}"/>
              </a:ext>
            </a:extLst>
          </p:cNvPr>
          <p:cNvPicPr>
            <a:picLocks noChangeAspect="1"/>
          </p:cNvPicPr>
          <p:nvPr/>
        </p:nvPicPr>
        <p:blipFill rotWithShape="1">
          <a:blip r:embed="rId9">
            <a:extLst>
              <a:ext uri="{28A0092B-C50C-407E-A947-70E740481C1C}">
                <a14:useLocalDpi xmlns:a14="http://schemas.microsoft.com/office/drawing/2010/main" val="0"/>
              </a:ext>
            </a:extLst>
          </a:blip>
          <a:srcRect l="1135" t="2667" r="1924" b="3619"/>
          <a:stretch/>
        </p:blipFill>
        <p:spPr>
          <a:xfrm>
            <a:off x="59430" y="1877209"/>
            <a:ext cx="2505512" cy="1603160"/>
          </a:xfrm>
          <a:prstGeom prst="rect">
            <a:avLst/>
          </a:prstGeom>
          <a:ln w="19050">
            <a:noFill/>
          </a:ln>
        </p:spPr>
      </p:pic>
      <p:cxnSp>
        <p:nvCxnSpPr>
          <p:cNvPr id="14" name="Connector: Elbow 13">
            <a:extLst>
              <a:ext uri="{FF2B5EF4-FFF2-40B4-BE49-F238E27FC236}">
                <a16:creationId xmlns:a16="http://schemas.microsoft.com/office/drawing/2014/main" id="{AE4A458A-E653-480E-A57C-1D2040937B03}"/>
              </a:ext>
            </a:extLst>
          </p:cNvPr>
          <p:cNvCxnSpPr>
            <a:stCxn id="11" idx="3"/>
            <a:endCxn id="10" idx="1"/>
          </p:cNvCxnSpPr>
          <p:nvPr/>
        </p:nvCxnSpPr>
        <p:spPr>
          <a:xfrm flipV="1">
            <a:off x="2194891" y="3909104"/>
            <a:ext cx="920836" cy="2076881"/>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or: Elbow 14">
            <a:extLst>
              <a:ext uri="{FF2B5EF4-FFF2-40B4-BE49-F238E27FC236}">
                <a16:creationId xmlns:a16="http://schemas.microsoft.com/office/drawing/2014/main" id="{28272BCD-716B-42C9-A18E-4491D6D87DBA}"/>
              </a:ext>
            </a:extLst>
          </p:cNvPr>
          <p:cNvCxnSpPr>
            <a:stCxn id="11" idx="3"/>
            <a:endCxn id="12" idx="1"/>
          </p:cNvCxnSpPr>
          <p:nvPr/>
        </p:nvCxnSpPr>
        <p:spPr>
          <a:xfrm flipV="1">
            <a:off x="2194891" y="1930713"/>
            <a:ext cx="920836" cy="4055272"/>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a:extLst>
              <a:ext uri="{FF2B5EF4-FFF2-40B4-BE49-F238E27FC236}">
                <a16:creationId xmlns:a16="http://schemas.microsoft.com/office/drawing/2014/main" id="{7B9EA029-80E2-4B69-9525-8D062E3640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3593" y="2253733"/>
            <a:ext cx="590164" cy="571023"/>
          </a:xfrm>
          <a:prstGeom prst="rect">
            <a:avLst/>
          </a:prstGeom>
        </p:spPr>
      </p:pic>
      <p:pic>
        <p:nvPicPr>
          <p:cNvPr id="17" name="Picture 16">
            <a:extLst>
              <a:ext uri="{FF2B5EF4-FFF2-40B4-BE49-F238E27FC236}">
                <a16:creationId xmlns:a16="http://schemas.microsoft.com/office/drawing/2014/main" id="{1B079F35-8C44-4808-B3CF-2DDE179F6A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15893" y="2850163"/>
            <a:ext cx="579501" cy="813335"/>
          </a:xfrm>
          <a:prstGeom prst="rect">
            <a:avLst/>
          </a:prstGeom>
        </p:spPr>
      </p:pic>
      <p:cxnSp>
        <p:nvCxnSpPr>
          <p:cNvPr id="18" name="Connector: Elbow 17">
            <a:extLst>
              <a:ext uri="{FF2B5EF4-FFF2-40B4-BE49-F238E27FC236}">
                <a16:creationId xmlns:a16="http://schemas.microsoft.com/office/drawing/2014/main" id="{00D42983-8277-4ED5-9802-D571E76F4629}"/>
              </a:ext>
            </a:extLst>
          </p:cNvPr>
          <p:cNvCxnSpPr>
            <a:stCxn id="11" idx="3"/>
            <a:endCxn id="17" idx="1"/>
          </p:cNvCxnSpPr>
          <p:nvPr/>
        </p:nvCxnSpPr>
        <p:spPr>
          <a:xfrm flipV="1">
            <a:off x="2194891" y="3256831"/>
            <a:ext cx="921002" cy="2729154"/>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nector: Elbow 18">
            <a:extLst>
              <a:ext uri="{FF2B5EF4-FFF2-40B4-BE49-F238E27FC236}">
                <a16:creationId xmlns:a16="http://schemas.microsoft.com/office/drawing/2014/main" id="{8C308DB5-7EF5-420A-8225-4C368DE9EB9E}"/>
              </a:ext>
            </a:extLst>
          </p:cNvPr>
          <p:cNvCxnSpPr>
            <a:stCxn id="11" idx="3"/>
            <a:endCxn id="16" idx="1"/>
          </p:cNvCxnSpPr>
          <p:nvPr/>
        </p:nvCxnSpPr>
        <p:spPr>
          <a:xfrm flipV="1">
            <a:off x="2194891" y="2539245"/>
            <a:ext cx="918702" cy="3446740"/>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 name="Picture 19">
            <a:extLst>
              <a:ext uri="{FF2B5EF4-FFF2-40B4-BE49-F238E27FC236}">
                <a16:creationId xmlns:a16="http://schemas.microsoft.com/office/drawing/2014/main" id="{AA98762A-3AC5-45CA-9D35-0F2399DDF4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142" y="1905016"/>
            <a:ext cx="1460318" cy="739074"/>
          </a:xfrm>
          <a:prstGeom prst="rect">
            <a:avLst/>
          </a:prstGeom>
        </p:spPr>
      </p:pic>
      <p:pic>
        <p:nvPicPr>
          <p:cNvPr id="21" name="Picture 20">
            <a:extLst>
              <a:ext uri="{FF2B5EF4-FFF2-40B4-BE49-F238E27FC236}">
                <a16:creationId xmlns:a16="http://schemas.microsoft.com/office/drawing/2014/main" id="{D0E92AB8-B782-42DC-B352-D575A7D30A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13747" y="3088178"/>
            <a:ext cx="1460319" cy="1017379"/>
          </a:xfrm>
          <a:prstGeom prst="rect">
            <a:avLst/>
          </a:prstGeom>
        </p:spPr>
      </p:pic>
      <p:pic>
        <p:nvPicPr>
          <p:cNvPr id="22" name="Picture 21">
            <a:extLst>
              <a:ext uri="{FF2B5EF4-FFF2-40B4-BE49-F238E27FC236}">
                <a16:creationId xmlns:a16="http://schemas.microsoft.com/office/drawing/2014/main" id="{1D9CFD9D-0792-420F-A7CF-23336C9D02F3}"/>
              </a:ext>
            </a:extLst>
          </p:cNvPr>
          <p:cNvPicPr>
            <a:picLocks noChangeAspect="1"/>
          </p:cNvPicPr>
          <p:nvPr/>
        </p:nvPicPr>
        <p:blipFill rotWithShape="1">
          <a:blip r:embed="rId7">
            <a:extLst>
              <a:ext uri="{28A0092B-C50C-407E-A947-70E740481C1C}">
                <a14:useLocalDpi xmlns:a14="http://schemas.microsoft.com/office/drawing/2010/main" val="0"/>
              </a:ext>
            </a:extLst>
          </a:blip>
          <a:srcRect l="19185" t="18396" r="19777" b="20449"/>
          <a:stretch/>
        </p:blipFill>
        <p:spPr>
          <a:xfrm>
            <a:off x="10285069" y="5374259"/>
            <a:ext cx="1741224" cy="1395683"/>
          </a:xfrm>
          <a:prstGeom prst="rect">
            <a:avLst/>
          </a:prstGeom>
        </p:spPr>
      </p:pic>
      <p:pic>
        <p:nvPicPr>
          <p:cNvPr id="23" name="Picture 22">
            <a:extLst>
              <a:ext uri="{FF2B5EF4-FFF2-40B4-BE49-F238E27FC236}">
                <a16:creationId xmlns:a16="http://schemas.microsoft.com/office/drawing/2014/main" id="{CB1FFA56-E24A-4005-9AA1-71750D7E41B9}"/>
              </a:ext>
            </a:extLst>
          </p:cNvPr>
          <p:cNvPicPr>
            <a:picLocks noChangeAspect="1"/>
          </p:cNvPicPr>
          <p:nvPr/>
        </p:nvPicPr>
        <p:blipFill rotWithShape="1">
          <a:blip r:embed="rId14">
            <a:extLst>
              <a:ext uri="{28A0092B-C50C-407E-A947-70E740481C1C}">
                <a14:useLocalDpi xmlns:a14="http://schemas.microsoft.com/office/drawing/2010/main" val="0"/>
              </a:ext>
            </a:extLst>
          </a:blip>
          <a:srcRect b="2968"/>
          <a:stretch/>
        </p:blipFill>
        <p:spPr>
          <a:xfrm>
            <a:off x="10744111" y="3005964"/>
            <a:ext cx="1170870" cy="598492"/>
          </a:xfrm>
          <a:prstGeom prst="rect">
            <a:avLst/>
          </a:prstGeom>
          <a:ln w="19050">
            <a:noFill/>
          </a:ln>
        </p:spPr>
      </p:pic>
      <p:pic>
        <p:nvPicPr>
          <p:cNvPr id="24" name="Picture 23">
            <a:extLst>
              <a:ext uri="{FF2B5EF4-FFF2-40B4-BE49-F238E27FC236}">
                <a16:creationId xmlns:a16="http://schemas.microsoft.com/office/drawing/2014/main" id="{196A6D0A-FD1D-41A4-AF9F-FB7385EAA7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45332" y="3727218"/>
            <a:ext cx="1169648" cy="725713"/>
          </a:xfrm>
          <a:prstGeom prst="rect">
            <a:avLst/>
          </a:prstGeom>
          <a:ln>
            <a:noFill/>
          </a:ln>
        </p:spPr>
      </p:pic>
      <p:pic>
        <p:nvPicPr>
          <p:cNvPr id="25" name="Picture 24">
            <a:extLst>
              <a:ext uri="{FF2B5EF4-FFF2-40B4-BE49-F238E27FC236}">
                <a16:creationId xmlns:a16="http://schemas.microsoft.com/office/drawing/2014/main" id="{029A1562-6042-4352-970C-770925AEDE84}"/>
              </a:ext>
            </a:extLst>
          </p:cNvPr>
          <p:cNvPicPr>
            <a:picLocks noChangeAspect="1"/>
          </p:cNvPicPr>
          <p:nvPr/>
        </p:nvPicPr>
        <p:blipFill rotWithShape="1">
          <a:blip r:embed="rId16">
            <a:extLst>
              <a:ext uri="{28A0092B-C50C-407E-A947-70E740481C1C}">
                <a14:useLocalDpi xmlns:a14="http://schemas.microsoft.com/office/drawing/2010/main" val="0"/>
              </a:ext>
            </a:extLst>
          </a:blip>
          <a:srcRect b="8520"/>
          <a:stretch/>
        </p:blipFill>
        <p:spPr>
          <a:xfrm>
            <a:off x="10744111" y="2274553"/>
            <a:ext cx="1170869" cy="602501"/>
          </a:xfrm>
          <a:prstGeom prst="rect">
            <a:avLst/>
          </a:prstGeom>
          <a:ln w="19050">
            <a:noFill/>
          </a:ln>
        </p:spPr>
      </p:pic>
      <p:pic>
        <p:nvPicPr>
          <p:cNvPr id="26" name="Picture 25">
            <a:extLst>
              <a:ext uri="{FF2B5EF4-FFF2-40B4-BE49-F238E27FC236}">
                <a16:creationId xmlns:a16="http://schemas.microsoft.com/office/drawing/2014/main" id="{32622B8C-E0B1-4471-96D3-6F09DE218385}"/>
              </a:ext>
            </a:extLst>
          </p:cNvPr>
          <p:cNvPicPr>
            <a:picLocks noChangeAspect="1"/>
          </p:cNvPicPr>
          <p:nvPr/>
        </p:nvPicPr>
        <p:blipFill rotWithShape="1">
          <a:blip r:embed="rId17">
            <a:extLst>
              <a:ext uri="{28A0092B-C50C-407E-A947-70E740481C1C}">
                <a14:useLocalDpi xmlns:a14="http://schemas.microsoft.com/office/drawing/2010/main" val="0"/>
              </a:ext>
            </a:extLst>
          </a:blip>
          <a:srcRect l="30863" t="30103" r="31087" b="31342"/>
          <a:stretch/>
        </p:blipFill>
        <p:spPr>
          <a:xfrm>
            <a:off x="11054619" y="4621408"/>
            <a:ext cx="549852" cy="557137"/>
          </a:xfrm>
          <a:prstGeom prst="rect">
            <a:avLst/>
          </a:prstGeom>
        </p:spPr>
      </p:pic>
      <p:cxnSp>
        <p:nvCxnSpPr>
          <p:cNvPr id="27" name="Connector: Elbow 26">
            <a:extLst>
              <a:ext uri="{FF2B5EF4-FFF2-40B4-BE49-F238E27FC236}">
                <a16:creationId xmlns:a16="http://schemas.microsoft.com/office/drawing/2014/main" id="{E7C3F3BA-8C01-4A57-815B-EB209904154F}"/>
              </a:ext>
            </a:extLst>
          </p:cNvPr>
          <p:cNvCxnSpPr>
            <a:stCxn id="22" idx="3"/>
            <a:endCxn id="26" idx="3"/>
          </p:cNvCxnSpPr>
          <p:nvPr/>
        </p:nvCxnSpPr>
        <p:spPr>
          <a:xfrm flipH="1" flipV="1">
            <a:off x="11604471" y="4899977"/>
            <a:ext cx="421822" cy="1172124"/>
          </a:xfrm>
          <a:prstGeom prst="bentConnector3">
            <a:avLst>
              <a:gd name="adj1" fmla="val -10035"/>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1BECCFCF-8AB2-4F7F-B808-FAE25920C0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96211" y="5374259"/>
            <a:ext cx="558928" cy="558928"/>
          </a:xfrm>
          <a:prstGeom prst="rect">
            <a:avLst/>
          </a:prstGeom>
        </p:spPr>
      </p:pic>
      <p:pic>
        <p:nvPicPr>
          <p:cNvPr id="29" name="Picture 28">
            <a:extLst>
              <a:ext uri="{FF2B5EF4-FFF2-40B4-BE49-F238E27FC236}">
                <a16:creationId xmlns:a16="http://schemas.microsoft.com/office/drawing/2014/main" id="{C35C5014-CDA1-4FA8-BEA6-6A683188D16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375675" y="5374259"/>
            <a:ext cx="548500" cy="548500"/>
          </a:xfrm>
          <a:prstGeom prst="rect">
            <a:avLst/>
          </a:prstGeom>
        </p:spPr>
      </p:pic>
      <p:pic>
        <p:nvPicPr>
          <p:cNvPr id="30" name="Picture 29">
            <a:extLst>
              <a:ext uri="{FF2B5EF4-FFF2-40B4-BE49-F238E27FC236}">
                <a16:creationId xmlns:a16="http://schemas.microsoft.com/office/drawing/2014/main" id="{A50DD7B6-BAB8-4BB4-AF07-9CF749C50A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17217" y="5287993"/>
            <a:ext cx="548500" cy="548500"/>
          </a:xfrm>
          <a:prstGeom prst="rect">
            <a:avLst/>
          </a:prstGeom>
        </p:spPr>
      </p:pic>
      <p:pic>
        <p:nvPicPr>
          <p:cNvPr id="31" name="Picture 30">
            <a:extLst>
              <a:ext uri="{FF2B5EF4-FFF2-40B4-BE49-F238E27FC236}">
                <a16:creationId xmlns:a16="http://schemas.microsoft.com/office/drawing/2014/main" id="{E4D629C7-892E-4EB2-BEEF-66F668F0C4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0932" y="5789627"/>
            <a:ext cx="398392" cy="398392"/>
          </a:xfrm>
          <a:prstGeom prst="rect">
            <a:avLst/>
          </a:prstGeom>
          <a:effectLst>
            <a:outerShdw blurRad="63500" sx="114000" sy="114000" algn="ctr" rotWithShape="0">
              <a:srgbClr val="00F26D"/>
            </a:outerShdw>
          </a:effectLst>
        </p:spPr>
      </p:pic>
      <p:cxnSp>
        <p:nvCxnSpPr>
          <p:cNvPr id="32" name="Connector: Elbow 31">
            <a:extLst>
              <a:ext uri="{FF2B5EF4-FFF2-40B4-BE49-F238E27FC236}">
                <a16:creationId xmlns:a16="http://schemas.microsoft.com/office/drawing/2014/main" id="{DB810A76-73A0-4099-BD93-0799A27B82D1}"/>
              </a:ext>
            </a:extLst>
          </p:cNvPr>
          <p:cNvCxnSpPr>
            <a:stCxn id="11" idx="3"/>
            <a:endCxn id="31" idx="1"/>
          </p:cNvCxnSpPr>
          <p:nvPr/>
        </p:nvCxnSpPr>
        <p:spPr>
          <a:xfrm>
            <a:off x="2194891" y="5985985"/>
            <a:ext cx="7626041" cy="2838"/>
          </a:xfrm>
          <a:prstGeom prst="bent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3" name="Picture 32">
            <a:extLst>
              <a:ext uri="{FF2B5EF4-FFF2-40B4-BE49-F238E27FC236}">
                <a16:creationId xmlns:a16="http://schemas.microsoft.com/office/drawing/2014/main" id="{91A08BDD-D179-4303-8276-13494CE4EDC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621" y="5911611"/>
            <a:ext cx="949185" cy="949185"/>
          </a:xfrm>
          <a:prstGeom prst="rect">
            <a:avLst/>
          </a:prstGeom>
        </p:spPr>
      </p:pic>
      <p:pic>
        <p:nvPicPr>
          <p:cNvPr id="34" name="Picture 33">
            <a:extLst>
              <a:ext uri="{FF2B5EF4-FFF2-40B4-BE49-F238E27FC236}">
                <a16:creationId xmlns:a16="http://schemas.microsoft.com/office/drawing/2014/main" id="{3FFFA8A3-88B1-41A6-A5BF-E0027CDDCF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812403" y="6340475"/>
            <a:ext cx="429467" cy="429467"/>
          </a:xfrm>
          <a:prstGeom prst="rect">
            <a:avLst/>
          </a:prstGeom>
        </p:spPr>
      </p:pic>
      <p:cxnSp>
        <p:nvCxnSpPr>
          <p:cNvPr id="35" name="Connector: Elbow 34">
            <a:extLst>
              <a:ext uri="{FF2B5EF4-FFF2-40B4-BE49-F238E27FC236}">
                <a16:creationId xmlns:a16="http://schemas.microsoft.com/office/drawing/2014/main" id="{6274DC79-8A7A-440D-9563-DE688E2EF17F}"/>
              </a:ext>
            </a:extLst>
          </p:cNvPr>
          <p:cNvCxnSpPr>
            <a:stCxn id="10" idx="2"/>
            <a:endCxn id="34" idx="2"/>
          </p:cNvCxnSpPr>
          <p:nvPr/>
        </p:nvCxnSpPr>
        <p:spPr>
          <a:xfrm rot="16200000" flipH="1">
            <a:off x="5445661" y="2188465"/>
            <a:ext cx="2556191" cy="6606762"/>
          </a:xfrm>
          <a:prstGeom prst="bentConnector3">
            <a:avLst>
              <a:gd name="adj1" fmla="val 8907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Picture 35">
            <a:extLst>
              <a:ext uri="{FF2B5EF4-FFF2-40B4-BE49-F238E27FC236}">
                <a16:creationId xmlns:a16="http://schemas.microsoft.com/office/drawing/2014/main" id="{B25505E7-1295-4FE2-8932-102BA606608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3163" y="1721364"/>
            <a:ext cx="5043828" cy="3378504"/>
          </a:xfrm>
          <a:prstGeom prst="rect">
            <a:avLst/>
          </a:prstGeom>
        </p:spPr>
      </p:pic>
      <p:pic>
        <p:nvPicPr>
          <p:cNvPr id="37" name="Picture 36">
            <a:extLst>
              <a:ext uri="{FF2B5EF4-FFF2-40B4-BE49-F238E27FC236}">
                <a16:creationId xmlns:a16="http://schemas.microsoft.com/office/drawing/2014/main" id="{5E9B5184-FA49-413E-9D6C-05A5F8697AF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33027" y="1898851"/>
            <a:ext cx="1063184" cy="1063184"/>
          </a:xfrm>
          <a:prstGeom prst="rect">
            <a:avLst/>
          </a:prstGeom>
        </p:spPr>
      </p:pic>
      <p:cxnSp>
        <p:nvCxnSpPr>
          <p:cNvPr id="3" name="Straight Connector 2">
            <a:extLst>
              <a:ext uri="{FF2B5EF4-FFF2-40B4-BE49-F238E27FC236}">
                <a16:creationId xmlns:a16="http://schemas.microsoft.com/office/drawing/2014/main" id="{41E6AEE3-5B8F-4F88-98F8-E16FA8EC07D7}"/>
              </a:ext>
            </a:extLst>
          </p:cNvPr>
          <p:cNvCxnSpPr>
            <a:cxnSpLocks/>
          </p:cNvCxnSpPr>
          <p:nvPr/>
        </p:nvCxnSpPr>
        <p:spPr>
          <a:xfrm>
            <a:off x="8903970" y="4937760"/>
            <a:ext cx="47625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339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480440" cy="523220"/>
          </a:xfrm>
          <a:prstGeom prst="rect">
            <a:avLst/>
          </a:prstGeom>
          <a:noFill/>
        </p:spPr>
        <p:txBody>
          <a:bodyPr wrap="none" rtlCol="0">
            <a:spAutoFit/>
          </a:bodyPr>
          <a:lstStyle/>
          <a:p>
            <a:r>
              <a:rPr lang="es-ES" sz="2800" b="1">
                <a:solidFill>
                  <a:srgbClr val="DC032A"/>
                </a:solidFill>
                <a:latin typeface=""/>
              </a:rPr>
              <a:t>Kernel Mode Driver</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Content Placeholder 13">
            <a:extLst>
              <a:ext uri="{FF2B5EF4-FFF2-40B4-BE49-F238E27FC236}">
                <a16:creationId xmlns:a16="http://schemas.microsoft.com/office/drawing/2014/main" id="{EC0780F7-F767-4576-BDC1-EDC5572BA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032" y="1101780"/>
            <a:ext cx="6409764" cy="5756220"/>
          </a:xfrm>
          <a:prstGeom prst="rect">
            <a:avLst/>
          </a:prstGeom>
        </p:spPr>
      </p:pic>
      <p:pic>
        <p:nvPicPr>
          <p:cNvPr id="9" name="Picture 8">
            <a:extLst>
              <a:ext uri="{FF2B5EF4-FFF2-40B4-BE49-F238E27FC236}">
                <a16:creationId xmlns:a16="http://schemas.microsoft.com/office/drawing/2014/main" id="{A982A470-8224-4586-BBB3-E2B4D6866B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26" y="3500718"/>
            <a:ext cx="4668503" cy="3286654"/>
          </a:xfrm>
          <a:prstGeom prst="rect">
            <a:avLst/>
          </a:prstGeom>
        </p:spPr>
      </p:pic>
      <p:pic>
        <p:nvPicPr>
          <p:cNvPr id="10" name="Picture 9">
            <a:extLst>
              <a:ext uri="{FF2B5EF4-FFF2-40B4-BE49-F238E27FC236}">
                <a16:creationId xmlns:a16="http://schemas.microsoft.com/office/drawing/2014/main" id="{39F93A91-BDD7-412B-8CE7-611DC1753F0E}"/>
              </a:ext>
            </a:extLst>
          </p:cNvPr>
          <p:cNvPicPr>
            <a:picLocks noChangeAspect="1"/>
          </p:cNvPicPr>
          <p:nvPr/>
        </p:nvPicPr>
        <p:blipFill rotWithShape="1">
          <a:blip r:embed="rId6">
            <a:extLst>
              <a:ext uri="{28A0092B-C50C-407E-A947-70E740481C1C}">
                <a14:useLocalDpi xmlns:a14="http://schemas.microsoft.com/office/drawing/2010/main" val="0"/>
              </a:ext>
            </a:extLst>
          </a:blip>
          <a:srcRect t="1233"/>
          <a:stretch/>
        </p:blipFill>
        <p:spPr>
          <a:xfrm>
            <a:off x="437432" y="182882"/>
            <a:ext cx="4776289" cy="3246118"/>
          </a:xfrm>
          <a:prstGeom prst="rect">
            <a:avLst/>
          </a:prstGeom>
        </p:spPr>
      </p:pic>
      <p:sp>
        <p:nvSpPr>
          <p:cNvPr id="11" name="Rectangle 10">
            <a:extLst>
              <a:ext uri="{FF2B5EF4-FFF2-40B4-BE49-F238E27FC236}">
                <a16:creationId xmlns:a16="http://schemas.microsoft.com/office/drawing/2014/main" id="{8BD0BA15-C5AB-443E-8779-51559633F007}"/>
              </a:ext>
            </a:extLst>
          </p:cNvPr>
          <p:cNvSpPr/>
          <p:nvPr/>
        </p:nvSpPr>
        <p:spPr>
          <a:xfrm>
            <a:off x="1392767" y="833966"/>
            <a:ext cx="1176866" cy="1227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3A3EF-BD9C-4C97-9CD5-9F40A2E8C14B}"/>
              </a:ext>
            </a:extLst>
          </p:cNvPr>
          <p:cNvSpPr/>
          <p:nvPr/>
        </p:nvSpPr>
        <p:spPr>
          <a:xfrm>
            <a:off x="1405865" y="2070099"/>
            <a:ext cx="1117202" cy="122767"/>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A3E479-CCD7-49AE-85BE-85D15C63654B}"/>
              </a:ext>
            </a:extLst>
          </p:cNvPr>
          <p:cNvSpPr/>
          <p:nvPr/>
        </p:nvSpPr>
        <p:spPr>
          <a:xfrm>
            <a:off x="3556397" y="2549525"/>
            <a:ext cx="1214569" cy="189442"/>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0C41-288E-4A48-A58A-8650A68009D2}"/>
              </a:ext>
            </a:extLst>
          </p:cNvPr>
          <p:cNvSpPr/>
          <p:nvPr/>
        </p:nvSpPr>
        <p:spPr>
          <a:xfrm>
            <a:off x="3556397" y="2216272"/>
            <a:ext cx="1214569" cy="3142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780870B-BEEC-4E1E-8320-50836B12D4EC}"/>
              </a:ext>
            </a:extLst>
          </p:cNvPr>
          <p:cNvCxnSpPr>
            <a:cxnSpLocks/>
            <a:stCxn id="11" idx="3"/>
            <a:endCxn id="14" idx="1"/>
          </p:cNvCxnSpPr>
          <p:nvPr/>
        </p:nvCxnSpPr>
        <p:spPr>
          <a:xfrm>
            <a:off x="2569633" y="895350"/>
            <a:ext cx="986764" cy="147802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375259-02B8-4096-BA43-596A18AC9F89}"/>
              </a:ext>
            </a:extLst>
          </p:cNvPr>
          <p:cNvCxnSpPr>
            <a:cxnSpLocks/>
            <a:stCxn id="12" idx="3"/>
            <a:endCxn id="13" idx="1"/>
          </p:cNvCxnSpPr>
          <p:nvPr/>
        </p:nvCxnSpPr>
        <p:spPr>
          <a:xfrm>
            <a:off x="2523067" y="2131483"/>
            <a:ext cx="1033330" cy="51276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D84420A-EF00-42B2-8074-D1113CF73FBC}"/>
              </a:ext>
            </a:extLst>
          </p:cNvPr>
          <p:cNvSpPr/>
          <p:nvPr/>
        </p:nvSpPr>
        <p:spPr>
          <a:xfrm>
            <a:off x="437432" y="447041"/>
            <a:ext cx="4617168" cy="21077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C882EA-7C4B-4FC4-BE2B-0FFD995EA3E1}"/>
              </a:ext>
            </a:extLst>
          </p:cNvPr>
          <p:cNvSpPr/>
          <p:nvPr/>
        </p:nvSpPr>
        <p:spPr>
          <a:xfrm>
            <a:off x="6096000" y="2035764"/>
            <a:ext cx="2362200" cy="12459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47B6B9-AF13-4537-862A-4928D8626052}"/>
              </a:ext>
            </a:extLst>
          </p:cNvPr>
          <p:cNvSpPr/>
          <p:nvPr/>
        </p:nvSpPr>
        <p:spPr>
          <a:xfrm>
            <a:off x="6096000" y="3334278"/>
            <a:ext cx="2362200" cy="1832081"/>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0D0D629-1CC9-4139-BCA8-1874F3CA7412}"/>
              </a:ext>
            </a:extLst>
          </p:cNvPr>
          <p:cNvCxnSpPr>
            <a:cxnSpLocks/>
            <a:stCxn id="13" idx="3"/>
            <a:endCxn id="19" idx="1"/>
          </p:cNvCxnSpPr>
          <p:nvPr/>
        </p:nvCxnSpPr>
        <p:spPr>
          <a:xfrm>
            <a:off x="4770966" y="2644246"/>
            <a:ext cx="1325034" cy="160607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D74ADD-AA72-4D35-B83E-53A69921FD1C}"/>
              </a:ext>
            </a:extLst>
          </p:cNvPr>
          <p:cNvCxnSpPr>
            <a:cxnSpLocks/>
            <a:stCxn id="14" idx="3"/>
            <a:endCxn id="18" idx="1"/>
          </p:cNvCxnSpPr>
          <p:nvPr/>
        </p:nvCxnSpPr>
        <p:spPr>
          <a:xfrm>
            <a:off x="4770966" y="2373374"/>
            <a:ext cx="1325034" cy="28534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0D5178-00D4-459D-9EF0-1C5AEE18DFB5}"/>
              </a:ext>
            </a:extLst>
          </p:cNvPr>
          <p:cNvCxnSpPr>
            <a:cxnSpLocks/>
          </p:cNvCxnSpPr>
          <p:nvPr/>
        </p:nvCxnSpPr>
        <p:spPr>
          <a:xfrm>
            <a:off x="3556397" y="5617029"/>
            <a:ext cx="2062083" cy="5399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F5BFA91-D3B8-4DE2-8455-BF6C647DF605}"/>
              </a:ext>
            </a:extLst>
          </p:cNvPr>
          <p:cNvCxnSpPr>
            <a:cxnSpLocks/>
          </p:cNvCxnSpPr>
          <p:nvPr/>
        </p:nvCxnSpPr>
        <p:spPr>
          <a:xfrm>
            <a:off x="9269730" y="6242304"/>
            <a:ext cx="61188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55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961067" cy="523220"/>
          </a:xfrm>
          <a:prstGeom prst="rect">
            <a:avLst/>
          </a:prstGeom>
          <a:noFill/>
        </p:spPr>
        <p:txBody>
          <a:bodyPr wrap="none" rtlCol="0">
            <a:spAutoFit/>
          </a:bodyPr>
          <a:lstStyle/>
          <a:p>
            <a:r>
              <a:rPr lang="es-ES" sz="2800" b="1">
                <a:solidFill>
                  <a:srgbClr val="DC032A"/>
                </a:solidFill>
                <a:latin typeface=""/>
              </a:rPr>
              <a:t>Malicious Driver</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1B57791E-44D9-40E1-B23E-FE095891274F}"/>
              </a:ext>
            </a:extLst>
          </p:cNvPr>
          <p:cNvSpPr txBox="1">
            <a:spLocks/>
          </p:cNvSpPr>
          <p:nvPr/>
        </p:nvSpPr>
        <p:spPr>
          <a:xfrm>
            <a:off x="685800" y="2194560"/>
            <a:ext cx="10820400" cy="402412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sz="2600">
                <a:solidFill>
                  <a:srgbClr val="C00000"/>
                </a:solidFill>
              </a:rPr>
              <a:t>User Mode - Kernel Mode Communication</a:t>
            </a:r>
            <a:r>
              <a:rPr lang="en-US">
                <a:solidFill>
                  <a:srgbClr val="C00000"/>
                </a:solidFill>
              </a:rPr>
              <a:t>				Toolkit</a:t>
            </a:r>
          </a:p>
          <a:p>
            <a:pPr marL="457200" indent="-457200" algn="l">
              <a:buFont typeface="+mj-lt"/>
              <a:buAutoNum type="arabicPeriod"/>
            </a:pPr>
            <a:endParaRPr lang="en-US">
              <a:solidFill>
                <a:srgbClr val="C00000"/>
              </a:solidFill>
            </a:endParaRPr>
          </a:p>
          <a:p>
            <a:pPr marL="457200" indent="-457200" algn="l">
              <a:buFont typeface="+mj-lt"/>
              <a:buAutoNum type="arabicPeriod"/>
            </a:pPr>
            <a:r>
              <a:rPr lang="en-US" sz="2600">
                <a:solidFill>
                  <a:srgbClr val="C00000"/>
                </a:solidFill>
              </a:rPr>
              <a:t>Direct Kernel Object Modification</a:t>
            </a:r>
            <a:r>
              <a:rPr lang="en-US">
                <a:solidFill>
                  <a:srgbClr val="C00000"/>
                </a:solidFill>
              </a:rPr>
              <a:t>					Hide Processes</a:t>
            </a:r>
          </a:p>
          <a:p>
            <a:pPr marL="457200" indent="-457200" algn="l">
              <a:buFont typeface="+mj-lt"/>
              <a:buAutoNum type="arabicPeriod"/>
            </a:pPr>
            <a:endParaRPr lang="en-US">
              <a:solidFill>
                <a:srgbClr val="C00000"/>
              </a:solidFill>
            </a:endParaRPr>
          </a:p>
          <a:p>
            <a:pPr marL="457200" indent="-457200" algn="l">
              <a:buFont typeface="+mj-lt"/>
              <a:buAutoNum type="arabicPeriod"/>
            </a:pPr>
            <a:r>
              <a:rPr lang="en-US" sz="2600">
                <a:solidFill>
                  <a:srgbClr val="C00000"/>
                </a:solidFill>
              </a:rPr>
              <a:t>Keyboard and Mouse Filter</a:t>
            </a:r>
            <a:r>
              <a:rPr lang="en-US">
                <a:solidFill>
                  <a:srgbClr val="C00000"/>
                </a:solidFill>
              </a:rPr>
              <a:t>						Keylogger</a:t>
            </a:r>
          </a:p>
          <a:p>
            <a:pPr marL="457200" indent="-457200" algn="l">
              <a:buFont typeface="+mj-lt"/>
              <a:buAutoNum type="arabicPeriod"/>
            </a:pPr>
            <a:endParaRPr lang="en-US">
              <a:solidFill>
                <a:srgbClr val="C00000"/>
              </a:solidFill>
            </a:endParaRPr>
          </a:p>
          <a:p>
            <a:pPr marL="457200" indent="-457200" algn="l">
              <a:buFont typeface="+mj-lt"/>
              <a:buAutoNum type="arabicPeriod"/>
            </a:pPr>
            <a:r>
              <a:rPr lang="en-US" sz="2600">
                <a:solidFill>
                  <a:srgbClr val="C00000"/>
                </a:solidFill>
              </a:rPr>
              <a:t>Windows Filtering Platform</a:t>
            </a:r>
            <a:r>
              <a:rPr lang="en-US">
                <a:solidFill>
                  <a:srgbClr val="C00000"/>
                </a:solidFill>
              </a:rPr>
              <a:t>						Network Control</a:t>
            </a:r>
          </a:p>
          <a:p>
            <a:pPr marL="457200" indent="-457200" algn="l">
              <a:buFont typeface="+mj-lt"/>
              <a:buAutoNum type="arabicPeriod"/>
            </a:pPr>
            <a:endParaRPr lang="en-US">
              <a:solidFill>
                <a:srgbClr val="C00000"/>
              </a:solidFill>
            </a:endParaRPr>
          </a:p>
          <a:p>
            <a:pPr marL="457200" indent="-457200" algn="l">
              <a:buFont typeface="+mj-lt"/>
              <a:buAutoNum type="arabicPeriod"/>
            </a:pPr>
            <a:r>
              <a:rPr lang="en-US" sz="2600">
                <a:solidFill>
                  <a:srgbClr val="C00000"/>
                </a:solidFill>
              </a:rPr>
              <a:t>Windows Kernel Sockets</a:t>
            </a:r>
            <a:r>
              <a:rPr lang="en-US">
                <a:solidFill>
                  <a:srgbClr val="C00000"/>
                </a:solidFill>
              </a:rPr>
              <a:t>						Network Requests</a:t>
            </a:r>
          </a:p>
          <a:p>
            <a:pPr marL="457200" indent="-457200" algn="l">
              <a:buFont typeface="+mj-lt"/>
              <a:buAutoNum type="arabicPeriod"/>
            </a:pPr>
            <a:endParaRPr lang="en-US">
              <a:solidFill>
                <a:srgbClr val="C00000"/>
              </a:solidFill>
            </a:endParaRPr>
          </a:p>
          <a:p>
            <a:pPr marL="457200" indent="-457200" algn="l">
              <a:buFont typeface="+mj-lt"/>
              <a:buAutoNum type="arabicPeriod"/>
            </a:pPr>
            <a:r>
              <a:rPr lang="en-US" sz="2600">
                <a:solidFill>
                  <a:srgbClr val="C00000"/>
                </a:solidFill>
              </a:rPr>
              <a:t>File System Minifilter Driver</a:t>
            </a:r>
            <a:r>
              <a:rPr lang="en-US">
                <a:solidFill>
                  <a:srgbClr val="C00000"/>
                </a:solidFill>
              </a:rPr>
              <a:t>						 Hide Folders</a:t>
            </a:r>
          </a:p>
        </p:txBody>
      </p:sp>
      <p:sp>
        <p:nvSpPr>
          <p:cNvPr id="9" name="Rectangle 8">
            <a:extLst>
              <a:ext uri="{FF2B5EF4-FFF2-40B4-BE49-F238E27FC236}">
                <a16:creationId xmlns:a16="http://schemas.microsoft.com/office/drawing/2014/main" id="{D5552907-3226-4485-8ECE-566381C1C304}"/>
              </a:ext>
            </a:extLst>
          </p:cNvPr>
          <p:cNvSpPr/>
          <p:nvPr/>
        </p:nvSpPr>
        <p:spPr>
          <a:xfrm>
            <a:off x="787077" y="5197033"/>
            <a:ext cx="3310361" cy="338554"/>
          </a:xfrm>
          <a:prstGeom prst="rect">
            <a:avLst/>
          </a:prstGeom>
        </p:spPr>
        <p:txBody>
          <a:bodyPr wrap="square">
            <a:spAutoFit/>
          </a:bodyPr>
          <a:lstStyle/>
          <a:p>
            <a:pPr lvl="1"/>
            <a:r>
              <a:rPr lang="es-ES" sz="1600">
                <a:solidFill>
                  <a:srgbClr val="002060"/>
                </a:solidFill>
              </a:rPr>
              <a:t>wsk.h</a:t>
            </a:r>
          </a:p>
        </p:txBody>
      </p:sp>
      <p:sp>
        <p:nvSpPr>
          <p:cNvPr id="10" name="Rectangle 9">
            <a:extLst>
              <a:ext uri="{FF2B5EF4-FFF2-40B4-BE49-F238E27FC236}">
                <a16:creationId xmlns:a16="http://schemas.microsoft.com/office/drawing/2014/main" id="{EDFBC14F-C0CE-4005-A2DF-042709E48A66}"/>
              </a:ext>
            </a:extLst>
          </p:cNvPr>
          <p:cNvSpPr/>
          <p:nvPr/>
        </p:nvSpPr>
        <p:spPr>
          <a:xfrm>
            <a:off x="787077" y="5887363"/>
            <a:ext cx="3310361" cy="338554"/>
          </a:xfrm>
          <a:prstGeom prst="rect">
            <a:avLst/>
          </a:prstGeom>
        </p:spPr>
        <p:txBody>
          <a:bodyPr wrap="square">
            <a:spAutoFit/>
          </a:bodyPr>
          <a:lstStyle/>
          <a:p>
            <a:pPr lvl="1"/>
            <a:r>
              <a:rPr lang="es-ES" sz="1600">
                <a:solidFill>
                  <a:srgbClr val="002060"/>
                </a:solidFill>
              </a:rPr>
              <a:t>fltKernel.h</a:t>
            </a:r>
          </a:p>
        </p:txBody>
      </p:sp>
      <p:sp>
        <p:nvSpPr>
          <p:cNvPr id="11" name="Rectangle 10">
            <a:extLst>
              <a:ext uri="{FF2B5EF4-FFF2-40B4-BE49-F238E27FC236}">
                <a16:creationId xmlns:a16="http://schemas.microsoft.com/office/drawing/2014/main" id="{02321D96-FAA0-4203-BB2B-280C2EC19C61}"/>
              </a:ext>
            </a:extLst>
          </p:cNvPr>
          <p:cNvSpPr/>
          <p:nvPr/>
        </p:nvSpPr>
        <p:spPr>
          <a:xfrm>
            <a:off x="787076" y="4513314"/>
            <a:ext cx="3310361" cy="338554"/>
          </a:xfrm>
          <a:prstGeom prst="rect">
            <a:avLst/>
          </a:prstGeom>
        </p:spPr>
        <p:txBody>
          <a:bodyPr wrap="square">
            <a:spAutoFit/>
          </a:bodyPr>
          <a:lstStyle/>
          <a:p>
            <a:pPr lvl="1"/>
            <a:r>
              <a:rPr lang="es-ES" sz="1600">
                <a:solidFill>
                  <a:srgbClr val="002060"/>
                </a:solidFill>
              </a:rPr>
              <a:t>fwpmk.h, fwpsk.h, fwpmu.h</a:t>
            </a:r>
          </a:p>
        </p:txBody>
      </p:sp>
      <p:sp>
        <p:nvSpPr>
          <p:cNvPr id="12" name="Rectangle 11">
            <a:extLst>
              <a:ext uri="{FF2B5EF4-FFF2-40B4-BE49-F238E27FC236}">
                <a16:creationId xmlns:a16="http://schemas.microsoft.com/office/drawing/2014/main" id="{451AFFA0-8670-4B0B-BF9A-D89A8D408C66}"/>
              </a:ext>
            </a:extLst>
          </p:cNvPr>
          <p:cNvSpPr/>
          <p:nvPr/>
        </p:nvSpPr>
        <p:spPr>
          <a:xfrm>
            <a:off x="787075" y="3815435"/>
            <a:ext cx="3310361" cy="338554"/>
          </a:xfrm>
          <a:prstGeom prst="rect">
            <a:avLst/>
          </a:prstGeom>
        </p:spPr>
        <p:txBody>
          <a:bodyPr wrap="square">
            <a:spAutoFit/>
          </a:bodyPr>
          <a:lstStyle/>
          <a:p>
            <a:pPr lvl="1"/>
            <a:r>
              <a:rPr lang="es-ES" sz="1600">
                <a:solidFill>
                  <a:srgbClr val="002060"/>
                </a:solidFill>
              </a:rPr>
              <a:t>ntddk.h</a:t>
            </a:r>
          </a:p>
        </p:txBody>
      </p:sp>
      <p:sp>
        <p:nvSpPr>
          <p:cNvPr id="13" name="Rectangle 12">
            <a:extLst>
              <a:ext uri="{FF2B5EF4-FFF2-40B4-BE49-F238E27FC236}">
                <a16:creationId xmlns:a16="http://schemas.microsoft.com/office/drawing/2014/main" id="{82E67DCD-382F-4EC1-BDD9-8C915F923AAE}"/>
              </a:ext>
            </a:extLst>
          </p:cNvPr>
          <p:cNvSpPr/>
          <p:nvPr/>
        </p:nvSpPr>
        <p:spPr>
          <a:xfrm>
            <a:off x="787074" y="3117239"/>
            <a:ext cx="3310361" cy="338554"/>
          </a:xfrm>
          <a:prstGeom prst="rect">
            <a:avLst/>
          </a:prstGeom>
        </p:spPr>
        <p:txBody>
          <a:bodyPr wrap="square">
            <a:spAutoFit/>
          </a:bodyPr>
          <a:lstStyle/>
          <a:p>
            <a:pPr lvl="1"/>
            <a:r>
              <a:rPr lang="es-ES" sz="1600">
                <a:solidFill>
                  <a:srgbClr val="002060"/>
                </a:solidFill>
              </a:rPr>
              <a:t>ntddk.h</a:t>
            </a:r>
          </a:p>
        </p:txBody>
      </p:sp>
      <p:sp>
        <p:nvSpPr>
          <p:cNvPr id="14" name="Rectangle 13">
            <a:extLst>
              <a:ext uri="{FF2B5EF4-FFF2-40B4-BE49-F238E27FC236}">
                <a16:creationId xmlns:a16="http://schemas.microsoft.com/office/drawing/2014/main" id="{C0868947-A6F3-43CE-911D-C1CB489CBB53}"/>
              </a:ext>
            </a:extLst>
          </p:cNvPr>
          <p:cNvSpPr/>
          <p:nvPr/>
        </p:nvSpPr>
        <p:spPr>
          <a:xfrm>
            <a:off x="787073" y="2408695"/>
            <a:ext cx="3310361" cy="338554"/>
          </a:xfrm>
          <a:prstGeom prst="rect">
            <a:avLst/>
          </a:prstGeom>
        </p:spPr>
        <p:txBody>
          <a:bodyPr wrap="square">
            <a:spAutoFit/>
          </a:bodyPr>
          <a:lstStyle/>
          <a:p>
            <a:pPr lvl="1"/>
            <a:r>
              <a:rPr lang="es-ES" sz="1600">
                <a:solidFill>
                  <a:srgbClr val="002060"/>
                </a:solidFill>
              </a:rPr>
              <a:t>ntddk.h</a:t>
            </a:r>
          </a:p>
        </p:txBody>
      </p:sp>
      <p:sp>
        <p:nvSpPr>
          <p:cNvPr id="15" name="Rectangle 14">
            <a:extLst>
              <a:ext uri="{FF2B5EF4-FFF2-40B4-BE49-F238E27FC236}">
                <a16:creationId xmlns:a16="http://schemas.microsoft.com/office/drawing/2014/main" id="{32ED5E54-D2DA-46DA-A903-BDAC3EFAA198}"/>
              </a:ext>
            </a:extLst>
          </p:cNvPr>
          <p:cNvSpPr/>
          <p:nvPr/>
        </p:nvSpPr>
        <p:spPr>
          <a:xfrm>
            <a:off x="8508673" y="2408695"/>
            <a:ext cx="3310361" cy="338554"/>
          </a:xfrm>
          <a:prstGeom prst="rect">
            <a:avLst/>
          </a:prstGeom>
        </p:spPr>
        <p:txBody>
          <a:bodyPr wrap="square">
            <a:spAutoFit/>
          </a:bodyPr>
          <a:lstStyle/>
          <a:p>
            <a:pPr lvl="1"/>
            <a:r>
              <a:rPr lang="es-ES" sz="1600">
                <a:solidFill>
                  <a:srgbClr val="002060"/>
                </a:solidFill>
              </a:rPr>
              <a:t>Communication</a:t>
            </a:r>
          </a:p>
        </p:txBody>
      </p:sp>
      <p:sp>
        <p:nvSpPr>
          <p:cNvPr id="16" name="Rectangle 15">
            <a:extLst>
              <a:ext uri="{FF2B5EF4-FFF2-40B4-BE49-F238E27FC236}">
                <a16:creationId xmlns:a16="http://schemas.microsoft.com/office/drawing/2014/main" id="{98DD235D-FDF0-47EF-A0DE-27FD9DAF2CA6}"/>
              </a:ext>
            </a:extLst>
          </p:cNvPr>
          <p:cNvSpPr/>
          <p:nvPr/>
        </p:nvSpPr>
        <p:spPr>
          <a:xfrm>
            <a:off x="8508670" y="3112496"/>
            <a:ext cx="3310361" cy="338554"/>
          </a:xfrm>
          <a:prstGeom prst="rect">
            <a:avLst/>
          </a:prstGeom>
        </p:spPr>
        <p:txBody>
          <a:bodyPr wrap="square">
            <a:spAutoFit/>
          </a:bodyPr>
          <a:lstStyle/>
          <a:p>
            <a:pPr lvl="1"/>
            <a:r>
              <a:rPr lang="es-ES" sz="1600">
                <a:solidFill>
                  <a:srgbClr val="002060"/>
                </a:solidFill>
              </a:rPr>
              <a:t>DKOM</a:t>
            </a:r>
          </a:p>
        </p:txBody>
      </p:sp>
      <p:sp>
        <p:nvSpPr>
          <p:cNvPr id="17" name="Rectangle 16">
            <a:extLst>
              <a:ext uri="{FF2B5EF4-FFF2-40B4-BE49-F238E27FC236}">
                <a16:creationId xmlns:a16="http://schemas.microsoft.com/office/drawing/2014/main" id="{F67E3FEA-0DE5-442E-B175-8EB40E4B7DA4}"/>
              </a:ext>
            </a:extLst>
          </p:cNvPr>
          <p:cNvSpPr/>
          <p:nvPr/>
        </p:nvSpPr>
        <p:spPr>
          <a:xfrm>
            <a:off x="8508670" y="3796570"/>
            <a:ext cx="3310361" cy="338554"/>
          </a:xfrm>
          <a:prstGeom prst="rect">
            <a:avLst/>
          </a:prstGeom>
        </p:spPr>
        <p:txBody>
          <a:bodyPr wrap="square">
            <a:spAutoFit/>
          </a:bodyPr>
          <a:lstStyle/>
          <a:p>
            <a:pPr lvl="1"/>
            <a:r>
              <a:rPr lang="es-ES" sz="1600">
                <a:solidFill>
                  <a:srgbClr val="002060"/>
                </a:solidFill>
              </a:rPr>
              <a:t>Keyboard Filter</a:t>
            </a:r>
          </a:p>
        </p:txBody>
      </p:sp>
      <p:sp>
        <p:nvSpPr>
          <p:cNvPr id="18" name="Rectangle 17">
            <a:extLst>
              <a:ext uri="{FF2B5EF4-FFF2-40B4-BE49-F238E27FC236}">
                <a16:creationId xmlns:a16="http://schemas.microsoft.com/office/drawing/2014/main" id="{6DF6064C-BD5D-44FB-AB77-C849FF9E9BF5}"/>
              </a:ext>
            </a:extLst>
          </p:cNvPr>
          <p:cNvSpPr/>
          <p:nvPr/>
        </p:nvSpPr>
        <p:spPr>
          <a:xfrm>
            <a:off x="8508670" y="4487610"/>
            <a:ext cx="3310361" cy="338554"/>
          </a:xfrm>
          <a:prstGeom prst="rect">
            <a:avLst/>
          </a:prstGeom>
        </p:spPr>
        <p:txBody>
          <a:bodyPr wrap="square">
            <a:spAutoFit/>
          </a:bodyPr>
          <a:lstStyle/>
          <a:p>
            <a:pPr lvl="1"/>
            <a:r>
              <a:rPr lang="es-ES" sz="1600">
                <a:solidFill>
                  <a:srgbClr val="002060"/>
                </a:solidFill>
              </a:rPr>
              <a:t>WFP</a:t>
            </a:r>
          </a:p>
        </p:txBody>
      </p:sp>
      <p:sp>
        <p:nvSpPr>
          <p:cNvPr id="19" name="Rectangle 18">
            <a:extLst>
              <a:ext uri="{FF2B5EF4-FFF2-40B4-BE49-F238E27FC236}">
                <a16:creationId xmlns:a16="http://schemas.microsoft.com/office/drawing/2014/main" id="{7617A289-367F-44EE-A69A-E8219FE2E201}"/>
              </a:ext>
            </a:extLst>
          </p:cNvPr>
          <p:cNvSpPr/>
          <p:nvPr/>
        </p:nvSpPr>
        <p:spPr>
          <a:xfrm>
            <a:off x="8508670" y="5192583"/>
            <a:ext cx="3310361" cy="338554"/>
          </a:xfrm>
          <a:prstGeom prst="rect">
            <a:avLst/>
          </a:prstGeom>
        </p:spPr>
        <p:txBody>
          <a:bodyPr wrap="square">
            <a:spAutoFit/>
          </a:bodyPr>
          <a:lstStyle/>
          <a:p>
            <a:pPr lvl="1"/>
            <a:r>
              <a:rPr lang="es-ES" sz="1600">
                <a:solidFill>
                  <a:srgbClr val="002060"/>
                </a:solidFill>
              </a:rPr>
              <a:t>WSK</a:t>
            </a:r>
          </a:p>
        </p:txBody>
      </p:sp>
      <p:sp>
        <p:nvSpPr>
          <p:cNvPr id="20" name="Rectangle 19">
            <a:extLst>
              <a:ext uri="{FF2B5EF4-FFF2-40B4-BE49-F238E27FC236}">
                <a16:creationId xmlns:a16="http://schemas.microsoft.com/office/drawing/2014/main" id="{9AD30338-9CC3-4C8F-8086-3DD9E8EE4531}"/>
              </a:ext>
            </a:extLst>
          </p:cNvPr>
          <p:cNvSpPr/>
          <p:nvPr/>
        </p:nvSpPr>
        <p:spPr>
          <a:xfrm>
            <a:off x="8508669" y="5880131"/>
            <a:ext cx="3310361" cy="338554"/>
          </a:xfrm>
          <a:prstGeom prst="rect">
            <a:avLst/>
          </a:prstGeom>
        </p:spPr>
        <p:txBody>
          <a:bodyPr wrap="square">
            <a:spAutoFit/>
          </a:bodyPr>
          <a:lstStyle/>
          <a:p>
            <a:pPr lvl="1"/>
            <a:r>
              <a:rPr lang="es-ES" sz="1600">
                <a:solidFill>
                  <a:srgbClr val="002060"/>
                </a:solidFill>
              </a:rPr>
              <a:t>Minifilter</a:t>
            </a:r>
          </a:p>
        </p:txBody>
      </p:sp>
      <p:sp>
        <p:nvSpPr>
          <p:cNvPr id="21" name="Double Wave 20">
            <a:extLst>
              <a:ext uri="{FF2B5EF4-FFF2-40B4-BE49-F238E27FC236}">
                <a16:creationId xmlns:a16="http://schemas.microsoft.com/office/drawing/2014/main" id="{034FC2EE-EC4A-4AE3-B3A5-ABC4D39CDEA1}"/>
              </a:ext>
            </a:extLst>
          </p:cNvPr>
          <p:cNvSpPr/>
          <p:nvPr/>
        </p:nvSpPr>
        <p:spPr>
          <a:xfrm>
            <a:off x="-57366" y="1322413"/>
            <a:ext cx="12306731" cy="5503085"/>
          </a:xfrm>
          <a:prstGeom prst="doubleWave">
            <a:avLst/>
          </a:prstGeom>
          <a:noFill/>
          <a:ln w="38100">
            <a:solidFill>
              <a:srgbClr val="C0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41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1503938" cy="523220"/>
          </a:xfrm>
          <a:prstGeom prst="rect">
            <a:avLst/>
          </a:prstGeom>
          <a:noFill/>
        </p:spPr>
        <p:txBody>
          <a:bodyPr wrap="none" rtlCol="0">
            <a:spAutoFit/>
          </a:bodyPr>
          <a:lstStyle/>
          <a:p>
            <a:r>
              <a:rPr lang="es-ES" sz="2800" b="1">
                <a:solidFill>
                  <a:srgbClr val="DC032A"/>
                </a:solidFill>
                <a:latin typeface=""/>
              </a:rPr>
              <a:t>Bentico</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6D162532-0768-4BDD-A259-712F917A7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3200" y="5029200"/>
            <a:ext cx="1828800" cy="1828800"/>
          </a:xfrm>
          <a:prstGeom prst="rect">
            <a:avLst/>
          </a:prstGeom>
        </p:spPr>
      </p:pic>
      <p:sp>
        <p:nvSpPr>
          <p:cNvPr id="9" name="Content Placeholder 2">
            <a:extLst>
              <a:ext uri="{FF2B5EF4-FFF2-40B4-BE49-F238E27FC236}">
                <a16:creationId xmlns:a16="http://schemas.microsoft.com/office/drawing/2014/main" id="{4AD25355-17BB-4D9A-9BEC-FAD25BCCADAE}"/>
              </a:ext>
            </a:extLst>
          </p:cNvPr>
          <p:cNvSpPr txBox="1">
            <a:spLocks/>
          </p:cNvSpPr>
          <p:nvPr/>
        </p:nvSpPr>
        <p:spPr>
          <a:xfrm>
            <a:off x="1327704" y="1350758"/>
            <a:ext cx="10820400" cy="4024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a:t>KernelRootkit001_HelloWorld</a:t>
            </a:r>
          </a:p>
          <a:p>
            <a:pPr algn="just"/>
            <a:r>
              <a:rPr lang="es-ES" sz="1600"/>
              <a:t>KernelRootkit002_Threading</a:t>
            </a:r>
          </a:p>
          <a:p>
            <a:pPr algn="just"/>
            <a:r>
              <a:rPr lang="es-ES" sz="1600"/>
              <a:t>KernelRootkit003_ZwFunctions</a:t>
            </a:r>
          </a:p>
          <a:p>
            <a:pPr algn="just"/>
            <a:r>
              <a:rPr lang="es-ES" sz="1600"/>
              <a:t>KernelRootkit004_Callbacks</a:t>
            </a:r>
          </a:p>
          <a:p>
            <a:pPr algn="just"/>
            <a:r>
              <a:rPr lang="es-ES" sz="1600"/>
              <a:t>KernelRootkit005_IOCTLs</a:t>
            </a:r>
          </a:p>
          <a:p>
            <a:pPr algn="just"/>
            <a:r>
              <a:rPr lang="es-ES" sz="1600"/>
              <a:t>KernelRootkit006_DKOM</a:t>
            </a:r>
          </a:p>
          <a:p>
            <a:pPr algn="just"/>
            <a:r>
              <a:rPr lang="es-ES" sz="1600"/>
              <a:t>KernelRootkit007_KeyboardFilter</a:t>
            </a:r>
          </a:p>
          <a:p>
            <a:pPr algn="just"/>
            <a:r>
              <a:rPr lang="es-ES" sz="1600"/>
              <a:t>KernelRootkit008_Minifilter</a:t>
            </a:r>
          </a:p>
          <a:p>
            <a:pPr algn="just"/>
            <a:r>
              <a:rPr lang="es-ES" sz="1600"/>
              <a:t>KernelRootkit009_FilterCommunicationPort</a:t>
            </a:r>
          </a:p>
          <a:p>
            <a:pPr algn="just"/>
            <a:r>
              <a:rPr lang="es-ES" sz="1600"/>
              <a:t>KernelRootkit010_WindowsFilteringPlatform</a:t>
            </a:r>
          </a:p>
          <a:p>
            <a:pPr algn="just"/>
            <a:r>
              <a:rPr lang="es-ES" sz="1600"/>
              <a:t>KernelRootkit011_WinSockKernel</a:t>
            </a:r>
          </a:p>
        </p:txBody>
      </p:sp>
      <p:grpSp>
        <p:nvGrpSpPr>
          <p:cNvPr id="10" name="Group 9">
            <a:extLst>
              <a:ext uri="{FF2B5EF4-FFF2-40B4-BE49-F238E27FC236}">
                <a16:creationId xmlns:a16="http://schemas.microsoft.com/office/drawing/2014/main" id="{93433210-3BC2-42BC-8DB3-9266717E2AAC}"/>
              </a:ext>
            </a:extLst>
          </p:cNvPr>
          <p:cNvGrpSpPr/>
          <p:nvPr/>
        </p:nvGrpSpPr>
        <p:grpSpPr>
          <a:xfrm>
            <a:off x="5642358" y="1045028"/>
            <a:ext cx="4293245" cy="4764506"/>
            <a:chOff x="6437556" y="1303166"/>
            <a:chExt cx="4476716" cy="5298264"/>
          </a:xfrm>
          <a:blipFill>
            <a:blip r:embed="rId5"/>
            <a:stretch>
              <a:fillRect/>
            </a:stretch>
          </a:blipFill>
        </p:grpSpPr>
        <p:sp>
          <p:nvSpPr>
            <p:cNvPr id="11" name="Hexagon 10">
              <a:extLst>
                <a:ext uri="{FF2B5EF4-FFF2-40B4-BE49-F238E27FC236}">
                  <a16:creationId xmlns:a16="http://schemas.microsoft.com/office/drawing/2014/main" id="{81A654B2-8E5F-49AD-99D9-7B7F3F4FB4F0}"/>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B8FBE25-BAF3-48B2-B394-76DBAB6CFD9F}"/>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41E3D1E-48C0-4E7D-B2C8-43AEF3653198}"/>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6D211C29-E893-47EC-8ED6-6F8304196DB1}"/>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2B5E9C6F-5DD2-482D-887B-D14D1467614B}"/>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1EC20D85-E6C1-4D7F-92A4-F8FDBFAE87CF}"/>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6F22CAE0-89C7-46F3-931C-265E29831BD8}"/>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D7F66A6B-9E75-48A4-8CB9-DA0767BF1F5E}"/>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E0B40F4E-96C1-4352-BF31-60F1B14C0E1A}"/>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EE1714A-ADD6-4D1B-B2F8-7F87EE0025F0}"/>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F5309247-ED63-48CC-AFAF-1FE9BDD7C66C}"/>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DF9B21E8-FC6A-4067-9ADA-6F453F386854}"/>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FEAF4888-B3EF-4383-A4C3-2EA7097166D6}"/>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AF2F5409-C09C-4303-B8D0-E25EC43CBACA}"/>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EEC14131-1F65-4DA4-9E6A-EDF8220E13C9}"/>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8DAE9489-7AAE-4200-BE89-8AA22FA38B66}"/>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D5544CF0-5374-43A5-B340-A3DC3C264210}"/>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31DA5D67-CA5B-4D5B-B484-D5A24877A089}"/>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CDC7CF2B-F5A9-4734-8596-78C794CE2979}"/>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EF54BDE8-1E1B-4501-8133-03E76AD2E49C}"/>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9E654C7A-2248-4FF4-BFD1-D1B6D70E1AA7}"/>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205370E6-FE93-4AE8-B456-F042B06AB3B6}"/>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6F72E390-7442-4029-9B74-38B93A495C41}"/>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ECCB3F53-EDC5-4EA9-A397-6CE2F31AB3A1}"/>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B74A5C26-FAE3-47D3-BD0C-D4831B8E3BFE}"/>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B4232850-9883-492C-80AF-E009A663591D}"/>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832ECABC-AD88-46B9-9CA6-B918B8EC67FC}"/>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3DFD6562-CB0F-4801-81EA-8B944251AD70}"/>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480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900153" cy="523220"/>
          </a:xfrm>
          <a:prstGeom prst="rect">
            <a:avLst/>
          </a:prstGeom>
          <a:noFill/>
        </p:spPr>
        <p:txBody>
          <a:bodyPr wrap="none" rtlCol="0">
            <a:spAutoFit/>
          </a:bodyPr>
          <a:lstStyle/>
          <a:p>
            <a:r>
              <a:rPr lang="es-ES" sz="2800" b="1">
                <a:solidFill>
                  <a:srgbClr val="DC032A"/>
                </a:solidFill>
                <a:latin typeface=""/>
              </a:rPr>
              <a:t>Communication</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D0AF282-5A7E-4E0D-B39C-14D340AA7AEA}"/>
              </a:ext>
            </a:extLst>
          </p:cNvPr>
          <p:cNvSpPr txBox="1">
            <a:spLocks/>
          </p:cNvSpPr>
          <p:nvPr/>
        </p:nvSpPr>
        <p:spPr>
          <a:xfrm>
            <a:off x="685800" y="1442408"/>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a:t>“The bridge between user mode and kernel mode:                                                IOCTL requests initiate communication, while IRPs manage data                  exchange and driver actions.”</a:t>
            </a:r>
          </a:p>
        </p:txBody>
      </p:sp>
      <p:pic>
        <p:nvPicPr>
          <p:cNvPr id="9" name="Picture 8">
            <a:extLst>
              <a:ext uri="{FF2B5EF4-FFF2-40B4-BE49-F238E27FC236}">
                <a16:creationId xmlns:a16="http://schemas.microsoft.com/office/drawing/2014/main" id="{9E853EFE-455C-4AA6-A321-3A0514F04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401" y="5095733"/>
            <a:ext cx="1953992" cy="1953992"/>
          </a:xfrm>
          <a:prstGeom prst="rect">
            <a:avLst/>
          </a:prstGeom>
          <a:effectLst>
            <a:outerShdw blurRad="50800" sx="103000" sy="103000" algn="tl" rotWithShape="0">
              <a:srgbClr val="00B050"/>
            </a:outerShdw>
          </a:effectLst>
        </p:spPr>
      </p:pic>
      <p:sp>
        <p:nvSpPr>
          <p:cNvPr id="10" name="Content Placeholder 2">
            <a:extLst>
              <a:ext uri="{FF2B5EF4-FFF2-40B4-BE49-F238E27FC236}">
                <a16:creationId xmlns:a16="http://schemas.microsoft.com/office/drawing/2014/main" id="{8D738375-506A-4E7B-A9E0-0105BECD2119}"/>
              </a:ext>
            </a:extLst>
          </p:cNvPr>
          <p:cNvSpPr txBox="1">
            <a:spLocks/>
          </p:cNvSpPr>
          <p:nvPr/>
        </p:nvSpPr>
        <p:spPr>
          <a:xfrm>
            <a:off x="3050560" y="3741344"/>
            <a:ext cx="6834738" cy="2459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600"/>
              <a:t>Via Input/Output Control Codes and Input/Output Request Packets</a:t>
            </a:r>
          </a:p>
          <a:p>
            <a:pPr marL="0" indent="0" algn="just">
              <a:buNone/>
            </a:pPr>
            <a:r>
              <a:rPr lang="en-US" sz="1600"/>
              <a:t>Via Filter Communication Ports</a:t>
            </a:r>
          </a:p>
          <a:p>
            <a:pPr marL="0" indent="0" algn="just">
              <a:buNone/>
            </a:pPr>
            <a:r>
              <a:rPr lang="en-US" sz="1600"/>
              <a:t>Via Network Requests</a:t>
            </a:r>
          </a:p>
          <a:p>
            <a:pPr marL="0" indent="0" algn="just">
              <a:buNone/>
            </a:pPr>
            <a:r>
              <a:rPr lang="en-US" sz="1600"/>
              <a:t>Via Shared Memory</a:t>
            </a:r>
          </a:p>
          <a:p>
            <a:pPr marL="0" indent="0" algn="just">
              <a:buNone/>
            </a:pPr>
            <a:r>
              <a:rPr lang="en-US" sz="1600"/>
              <a:t>Via Registry Keys</a:t>
            </a:r>
          </a:p>
          <a:p>
            <a:pPr marL="0" indent="0" algn="just">
              <a:buNone/>
            </a:pPr>
            <a:r>
              <a:rPr lang="en-US" sz="1600"/>
              <a:t>Via Files</a:t>
            </a:r>
          </a:p>
          <a:p>
            <a:pPr marL="0" indent="0" algn="just">
              <a:buNone/>
            </a:pPr>
            <a:r>
              <a:rPr lang="en-US" sz="1600"/>
              <a:t>Via …</a:t>
            </a:r>
          </a:p>
        </p:txBody>
      </p:sp>
      <p:pic>
        <p:nvPicPr>
          <p:cNvPr id="11" name="Picture 10">
            <a:extLst>
              <a:ext uri="{FF2B5EF4-FFF2-40B4-BE49-F238E27FC236}">
                <a16:creationId xmlns:a16="http://schemas.microsoft.com/office/drawing/2014/main" id="{23BA2135-4AC7-42A7-AA85-63C1391BF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12834">
            <a:off x="2887878" y="3705351"/>
            <a:ext cx="325360" cy="267345"/>
          </a:xfrm>
          <a:prstGeom prst="rect">
            <a:avLst/>
          </a:prstGeom>
        </p:spPr>
      </p:pic>
      <p:sp>
        <p:nvSpPr>
          <p:cNvPr id="13" name="Rectangle 12">
            <a:extLst>
              <a:ext uri="{FF2B5EF4-FFF2-40B4-BE49-F238E27FC236}">
                <a16:creationId xmlns:a16="http://schemas.microsoft.com/office/drawing/2014/main" id="{715AD952-A602-47DC-8786-135C4024FBD0}"/>
              </a:ext>
            </a:extLst>
          </p:cNvPr>
          <p:cNvSpPr/>
          <p:nvPr/>
        </p:nvSpPr>
        <p:spPr>
          <a:xfrm>
            <a:off x="1807598" y="3440739"/>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DB68095-5BE2-4210-8171-4498D52BF3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511" y="4468385"/>
            <a:ext cx="275504" cy="275504"/>
          </a:xfrm>
          <a:prstGeom prst="rect">
            <a:avLst/>
          </a:prstGeom>
        </p:spPr>
      </p:pic>
      <p:pic>
        <p:nvPicPr>
          <p:cNvPr id="15" name="Picture 14">
            <a:extLst>
              <a:ext uri="{FF2B5EF4-FFF2-40B4-BE49-F238E27FC236}">
                <a16:creationId xmlns:a16="http://schemas.microsoft.com/office/drawing/2014/main" id="{AFAFF108-CDB8-47B6-854F-94A91D60B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511" y="4820229"/>
            <a:ext cx="275504" cy="275504"/>
          </a:xfrm>
          <a:prstGeom prst="rect">
            <a:avLst/>
          </a:prstGeom>
        </p:spPr>
      </p:pic>
      <p:pic>
        <p:nvPicPr>
          <p:cNvPr id="16" name="Picture 15">
            <a:extLst>
              <a:ext uri="{FF2B5EF4-FFF2-40B4-BE49-F238E27FC236}">
                <a16:creationId xmlns:a16="http://schemas.microsoft.com/office/drawing/2014/main" id="{2F0062F5-ADA8-4361-AEFF-0AC8DED77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511" y="5172073"/>
            <a:ext cx="275504" cy="275504"/>
          </a:xfrm>
          <a:prstGeom prst="rect">
            <a:avLst/>
          </a:prstGeom>
        </p:spPr>
      </p:pic>
      <p:pic>
        <p:nvPicPr>
          <p:cNvPr id="17" name="Picture 16">
            <a:extLst>
              <a:ext uri="{FF2B5EF4-FFF2-40B4-BE49-F238E27FC236}">
                <a16:creationId xmlns:a16="http://schemas.microsoft.com/office/drawing/2014/main" id="{021E1B47-6D39-45EA-B2D3-8C31E93B96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511" y="5525217"/>
            <a:ext cx="275504" cy="275504"/>
          </a:xfrm>
          <a:prstGeom prst="rect">
            <a:avLst/>
          </a:prstGeom>
        </p:spPr>
      </p:pic>
      <p:pic>
        <p:nvPicPr>
          <p:cNvPr id="18" name="Picture 17">
            <a:extLst>
              <a:ext uri="{FF2B5EF4-FFF2-40B4-BE49-F238E27FC236}">
                <a16:creationId xmlns:a16="http://schemas.microsoft.com/office/drawing/2014/main" id="{8B061049-C15B-4D85-B619-6684F1F86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511" y="5850661"/>
            <a:ext cx="275504" cy="275504"/>
          </a:xfrm>
          <a:prstGeom prst="rect">
            <a:avLst/>
          </a:prstGeom>
        </p:spPr>
      </p:pic>
      <p:sp>
        <p:nvSpPr>
          <p:cNvPr id="19" name="TextBox 18">
            <a:extLst>
              <a:ext uri="{FF2B5EF4-FFF2-40B4-BE49-F238E27FC236}">
                <a16:creationId xmlns:a16="http://schemas.microsoft.com/office/drawing/2014/main" id="{240B381D-DF71-4AA4-AE02-767DBB23A44D}"/>
              </a:ext>
            </a:extLst>
          </p:cNvPr>
          <p:cNvSpPr txBox="1"/>
          <p:nvPr/>
        </p:nvSpPr>
        <p:spPr>
          <a:xfrm>
            <a:off x="11593893" y="4739691"/>
            <a:ext cx="320922" cy="707886"/>
          </a:xfrm>
          <a:prstGeom prst="rect">
            <a:avLst/>
          </a:prstGeom>
          <a:noFill/>
        </p:spPr>
        <p:txBody>
          <a:bodyPr wrap="none" rtlCol="0">
            <a:spAutoFit/>
          </a:bodyPr>
          <a:lstStyle/>
          <a:p>
            <a:r>
              <a:rPr lang="en-US" sz="4000" b="1"/>
              <a:t>I</a:t>
            </a:r>
          </a:p>
        </p:txBody>
      </p:sp>
      <p:pic>
        <p:nvPicPr>
          <p:cNvPr id="20" name="Picture 19">
            <a:extLst>
              <a:ext uri="{FF2B5EF4-FFF2-40B4-BE49-F238E27FC236}">
                <a16:creationId xmlns:a16="http://schemas.microsoft.com/office/drawing/2014/main" id="{60D2DC1B-E127-4CD3-BF93-DAD185A3D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12834">
            <a:off x="2887877" y="4075052"/>
            <a:ext cx="325360" cy="267345"/>
          </a:xfrm>
          <a:prstGeom prst="rect">
            <a:avLst/>
          </a:prstGeom>
        </p:spPr>
      </p:pic>
    </p:spTree>
    <p:extLst>
      <p:ext uri="{BB962C8B-B14F-4D97-AF65-F5344CB8AC3E}">
        <p14:creationId xmlns:p14="http://schemas.microsoft.com/office/powerpoint/2010/main" val="156849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900153" cy="523220"/>
          </a:xfrm>
          <a:prstGeom prst="rect">
            <a:avLst/>
          </a:prstGeom>
          <a:noFill/>
        </p:spPr>
        <p:txBody>
          <a:bodyPr wrap="none" rtlCol="0">
            <a:spAutoFit/>
          </a:bodyPr>
          <a:lstStyle/>
          <a:p>
            <a:r>
              <a:rPr lang="es-ES" sz="2800" b="1">
                <a:solidFill>
                  <a:srgbClr val="DC032A"/>
                </a:solidFill>
                <a:latin typeface=""/>
              </a:rPr>
              <a:t>Communication</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Straight Connector 19">
            <a:extLst>
              <a:ext uri="{FF2B5EF4-FFF2-40B4-BE49-F238E27FC236}">
                <a16:creationId xmlns:a16="http://schemas.microsoft.com/office/drawing/2014/main" id="{5F4D6E9E-A2D0-4628-8014-53B1827CE972}"/>
              </a:ext>
            </a:extLst>
          </p:cNvPr>
          <p:cNvCxnSpPr>
            <a:cxnSpLocks/>
          </p:cNvCxnSpPr>
          <p:nvPr/>
        </p:nvCxnSpPr>
        <p:spPr>
          <a:xfrm>
            <a:off x="177802" y="2171523"/>
            <a:ext cx="3503061"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0C3F8B-ACF2-4D6B-AA84-B216533924FA}"/>
              </a:ext>
            </a:extLst>
          </p:cNvPr>
          <p:cNvSpPr txBox="1"/>
          <p:nvPr/>
        </p:nvSpPr>
        <p:spPr>
          <a:xfrm>
            <a:off x="4715494" y="1448947"/>
            <a:ext cx="1380506" cy="369332"/>
          </a:xfrm>
          <a:prstGeom prst="rect">
            <a:avLst/>
          </a:prstGeom>
          <a:noFill/>
        </p:spPr>
        <p:txBody>
          <a:bodyPr wrap="none" rtlCol="0">
            <a:spAutoFit/>
          </a:bodyPr>
          <a:lstStyle/>
          <a:p>
            <a:r>
              <a:rPr lang="en-US">
                <a:solidFill>
                  <a:schemeClr val="bg1"/>
                </a:solidFill>
              </a:rPr>
              <a:t>User Mode</a:t>
            </a:r>
          </a:p>
        </p:txBody>
      </p:sp>
      <p:sp>
        <p:nvSpPr>
          <p:cNvPr id="22" name="TextBox 21">
            <a:extLst>
              <a:ext uri="{FF2B5EF4-FFF2-40B4-BE49-F238E27FC236}">
                <a16:creationId xmlns:a16="http://schemas.microsoft.com/office/drawing/2014/main" id="{A9560EFF-6199-41EA-85AA-2D17E3ECC6E0}"/>
              </a:ext>
            </a:extLst>
          </p:cNvPr>
          <p:cNvSpPr txBox="1"/>
          <p:nvPr/>
        </p:nvSpPr>
        <p:spPr>
          <a:xfrm>
            <a:off x="142641" y="1808225"/>
            <a:ext cx="3503056" cy="369332"/>
          </a:xfrm>
          <a:prstGeom prst="rect">
            <a:avLst/>
          </a:prstGeom>
          <a:noFill/>
        </p:spPr>
        <p:txBody>
          <a:bodyPr wrap="square" rtlCol="0">
            <a:spAutoFit/>
          </a:bodyPr>
          <a:lstStyle/>
          <a:p>
            <a:pPr algn="ctr"/>
            <a:r>
              <a:rPr lang="en-US"/>
              <a:t>console_application.exe</a:t>
            </a:r>
          </a:p>
        </p:txBody>
      </p:sp>
      <p:sp>
        <p:nvSpPr>
          <p:cNvPr id="23" name="Rectangle 22">
            <a:extLst>
              <a:ext uri="{FF2B5EF4-FFF2-40B4-BE49-F238E27FC236}">
                <a16:creationId xmlns:a16="http://schemas.microsoft.com/office/drawing/2014/main" id="{07767687-7491-4B11-B6DA-A585EB55CCFA}"/>
              </a:ext>
            </a:extLst>
          </p:cNvPr>
          <p:cNvSpPr/>
          <p:nvPr/>
        </p:nvSpPr>
        <p:spPr>
          <a:xfrm>
            <a:off x="177807" y="1762218"/>
            <a:ext cx="3503056" cy="4702067"/>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DEB9543-072E-45F9-9AE7-F5DE2EA5B1C5}"/>
              </a:ext>
            </a:extLst>
          </p:cNvPr>
          <p:cNvCxnSpPr>
            <a:cxnSpLocks/>
          </p:cNvCxnSpPr>
          <p:nvPr/>
        </p:nvCxnSpPr>
        <p:spPr>
          <a:xfrm>
            <a:off x="8511143" y="2171523"/>
            <a:ext cx="3503025"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70BF5B-2149-4BAB-B680-B0BA5E964564}"/>
              </a:ext>
            </a:extLst>
          </p:cNvPr>
          <p:cNvSpPr txBox="1"/>
          <p:nvPr/>
        </p:nvSpPr>
        <p:spPr>
          <a:xfrm>
            <a:off x="6102350" y="1444718"/>
            <a:ext cx="1614545" cy="369332"/>
          </a:xfrm>
          <a:prstGeom prst="rect">
            <a:avLst/>
          </a:prstGeom>
          <a:noFill/>
        </p:spPr>
        <p:txBody>
          <a:bodyPr wrap="none" rtlCol="0">
            <a:spAutoFit/>
          </a:bodyPr>
          <a:lstStyle/>
          <a:p>
            <a:r>
              <a:rPr lang="en-US">
                <a:solidFill>
                  <a:schemeClr val="bg1"/>
                </a:solidFill>
              </a:rPr>
              <a:t>Kernel Mode</a:t>
            </a:r>
          </a:p>
        </p:txBody>
      </p:sp>
      <p:sp>
        <p:nvSpPr>
          <p:cNvPr id="26" name="TextBox 25">
            <a:extLst>
              <a:ext uri="{FF2B5EF4-FFF2-40B4-BE49-F238E27FC236}">
                <a16:creationId xmlns:a16="http://schemas.microsoft.com/office/drawing/2014/main" id="{5B402CCC-55DA-43AB-A2D3-67DA3ED305E9}"/>
              </a:ext>
            </a:extLst>
          </p:cNvPr>
          <p:cNvSpPr txBox="1"/>
          <p:nvPr/>
        </p:nvSpPr>
        <p:spPr>
          <a:xfrm>
            <a:off x="8511131" y="1805364"/>
            <a:ext cx="3503017" cy="369332"/>
          </a:xfrm>
          <a:prstGeom prst="rect">
            <a:avLst/>
          </a:prstGeom>
          <a:noFill/>
        </p:spPr>
        <p:txBody>
          <a:bodyPr wrap="square" rtlCol="0">
            <a:spAutoFit/>
          </a:bodyPr>
          <a:lstStyle/>
          <a:p>
            <a:pPr algn="ctr"/>
            <a:r>
              <a:rPr lang="en-US"/>
              <a:t>kernel_mode_driver.sys</a:t>
            </a:r>
          </a:p>
        </p:txBody>
      </p:sp>
      <p:sp>
        <p:nvSpPr>
          <p:cNvPr id="27" name="Rectangle 26">
            <a:extLst>
              <a:ext uri="{FF2B5EF4-FFF2-40B4-BE49-F238E27FC236}">
                <a16:creationId xmlns:a16="http://schemas.microsoft.com/office/drawing/2014/main" id="{81EBCCA7-5FEA-4421-B80F-5F44C5049E20}"/>
              </a:ext>
            </a:extLst>
          </p:cNvPr>
          <p:cNvSpPr/>
          <p:nvPr/>
        </p:nvSpPr>
        <p:spPr>
          <a:xfrm>
            <a:off x="8511137" y="1762218"/>
            <a:ext cx="3503031" cy="4702075"/>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5081649-B280-4DE3-9E97-9E013533CA51}"/>
              </a:ext>
            </a:extLst>
          </p:cNvPr>
          <p:cNvCxnSpPr>
            <a:cxnSpLocks/>
          </p:cNvCxnSpPr>
          <p:nvPr/>
        </p:nvCxnSpPr>
        <p:spPr>
          <a:xfrm>
            <a:off x="6096000" y="1475910"/>
            <a:ext cx="0" cy="49532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81288EC-E307-412A-92B3-D127DA7BE58D}"/>
              </a:ext>
            </a:extLst>
          </p:cNvPr>
          <p:cNvSpPr txBox="1"/>
          <p:nvPr/>
        </p:nvSpPr>
        <p:spPr>
          <a:xfrm>
            <a:off x="177802" y="2171523"/>
            <a:ext cx="3503056" cy="1554272"/>
          </a:xfrm>
          <a:prstGeom prst="rect">
            <a:avLst/>
          </a:prstGeom>
          <a:noFill/>
        </p:spPr>
        <p:txBody>
          <a:bodyPr wrap="square" rtlCol="0">
            <a:spAutoFit/>
          </a:bodyPr>
          <a:lstStyle/>
          <a:p>
            <a:r>
              <a:rPr lang="en-US" sz="500">
                <a:latin typeface="Consolas" panose="020B0609020204030204" pitchFamily="49" charset="0"/>
              </a:rPr>
              <a:t>// -----------------------</a:t>
            </a:r>
          </a:p>
          <a:p>
            <a:r>
              <a:rPr lang="en-US" sz="500">
                <a:latin typeface="Consolas" panose="020B0609020204030204" pitchFamily="49" charset="0"/>
              </a:rPr>
              <a:t>#define IOCTL_COMM_0 </a:t>
            </a:r>
            <a:r>
              <a:rPr lang="en-US" sz="500" b="1">
                <a:solidFill>
                  <a:srgbClr val="0070C0"/>
                </a:solidFill>
                <a:latin typeface="Consolas" panose="020B0609020204030204" pitchFamily="49" charset="0"/>
              </a:rPr>
              <a:t>CTL_CODE</a:t>
            </a:r>
            <a:r>
              <a:rPr lang="en-US" sz="500">
                <a:latin typeface="Consolas" panose="020B0609020204030204" pitchFamily="49" charset="0"/>
              </a:rPr>
              <a:t>(FILE_DEVICE_UNKNOWN, 0x800, METHOD_BUFFERED, FILE_ANY_ACCESS)</a:t>
            </a:r>
          </a:p>
          <a:p>
            <a:endParaRPr lang="en-US" sz="500">
              <a:latin typeface="Consolas" panose="020B0609020204030204" pitchFamily="49" charset="0"/>
            </a:endParaRPr>
          </a:p>
          <a:p>
            <a:endParaRPr lang="en-US" sz="500">
              <a:latin typeface="Consolas" panose="020B0609020204030204" pitchFamily="49" charset="0"/>
            </a:endParaRPr>
          </a:p>
          <a:p>
            <a:endParaRPr lang="en-US" sz="500">
              <a:latin typeface="Consolas" panose="020B0609020204030204" pitchFamily="49" charset="0"/>
            </a:endParaRPr>
          </a:p>
          <a:p>
            <a:endParaRPr lang="en-US" sz="500">
              <a:latin typeface="Consolas" panose="020B0609020204030204" pitchFamily="49" charset="0"/>
            </a:endParaRPr>
          </a:p>
          <a:p>
            <a:pPr lvl="0"/>
            <a:r>
              <a:rPr lang="en-US" sz="500">
                <a:latin typeface="Consolas" panose="020B0609020204030204" pitchFamily="49" charset="0"/>
              </a:rPr>
              <a:t>// -----------------------</a:t>
            </a:r>
          </a:p>
          <a:p>
            <a:r>
              <a:rPr lang="en-US" sz="500">
                <a:latin typeface="Consolas" panose="020B0609020204030204" pitchFamily="49" charset="0"/>
              </a:rPr>
              <a:t>hDevice = CreateFile(L"</a:t>
            </a:r>
            <a:r>
              <a:rPr lang="en-US" sz="500">
                <a:solidFill>
                  <a:schemeClr val="accent2">
                    <a:lumMod val="75000"/>
                  </a:schemeClr>
                </a:solidFill>
                <a:latin typeface="Consolas" panose="020B0609020204030204" pitchFamily="49" charset="0"/>
              </a:rPr>
              <a:t>\\\\.\\MyKernelDriver</a:t>
            </a:r>
            <a:r>
              <a:rPr lang="en-US" sz="500">
                <a:latin typeface="Consolas" panose="020B0609020204030204" pitchFamily="49" charset="0"/>
              </a:rPr>
              <a:t>", GENERIC_READ | GENERIC_WRITE, ...</a:t>
            </a:r>
          </a:p>
          <a:p>
            <a:endParaRPr lang="en-US" sz="500">
              <a:latin typeface="Consolas" panose="020B0609020204030204" pitchFamily="49" charset="0"/>
            </a:endParaRPr>
          </a:p>
          <a:p>
            <a:endParaRPr lang="en-US" sz="500">
              <a:latin typeface="Consolas" panose="020B0609020204030204" pitchFamily="49" charset="0"/>
            </a:endParaRPr>
          </a:p>
          <a:p>
            <a:endParaRPr lang="en-US" sz="500">
              <a:latin typeface="Consolas" panose="020B0609020204030204" pitchFamily="49" charset="0"/>
            </a:endParaRPr>
          </a:p>
          <a:p>
            <a:r>
              <a:rPr lang="en-US" sz="500">
                <a:latin typeface="Consolas" panose="020B0609020204030204" pitchFamily="49" charset="0"/>
              </a:rPr>
              <a:t>// -----------------------</a:t>
            </a:r>
          </a:p>
          <a:p>
            <a:r>
              <a:rPr lang="en-US" sz="500">
                <a:latin typeface="Consolas" panose="020B0609020204030204" pitchFamily="49" charset="0"/>
              </a:rPr>
              <a:t>BOOL success = </a:t>
            </a:r>
            <a:r>
              <a:rPr lang="en-US" sz="500" b="1">
                <a:solidFill>
                  <a:srgbClr val="FF0000"/>
                </a:solidFill>
                <a:latin typeface="Consolas" panose="020B0609020204030204" pitchFamily="49" charset="0"/>
              </a:rPr>
              <a:t>DeviceIoControl</a:t>
            </a:r>
            <a:r>
              <a:rPr lang="en-US" sz="500">
                <a:latin typeface="Consolas" panose="020B0609020204030204" pitchFamily="49" charset="0"/>
              </a:rPr>
              <a:t>(hDevice,</a:t>
            </a:r>
          </a:p>
          <a:p>
            <a:r>
              <a:rPr lang="en-US" sz="500">
                <a:latin typeface="Consolas" panose="020B0609020204030204" pitchFamily="49" charset="0"/>
              </a:rPr>
              <a:t>	     1 IOCTL_COMM_0,</a:t>
            </a:r>
          </a:p>
          <a:p>
            <a:r>
              <a:rPr lang="en-US" sz="500">
                <a:latin typeface="Consolas" panose="020B0609020204030204" pitchFamily="49" charset="0"/>
              </a:rPr>
              <a:t>	     2 inBuffer, sizeof(inBuffer),</a:t>
            </a:r>
          </a:p>
          <a:p>
            <a:r>
              <a:rPr lang="en-US" sz="500">
                <a:latin typeface="Consolas" panose="020B0609020204030204" pitchFamily="49" charset="0"/>
              </a:rPr>
              <a:t>	     3 outBuffer, sizeof(outBuffer),</a:t>
            </a:r>
          </a:p>
          <a:p>
            <a:r>
              <a:rPr lang="en-US" sz="500">
                <a:latin typeface="Consolas" panose="020B0609020204030204" pitchFamily="49" charset="0"/>
              </a:rPr>
              <a:t>	     &amp;bytesReturned, NULL);</a:t>
            </a:r>
          </a:p>
          <a:p>
            <a:endParaRPr lang="en-US" sz="500">
              <a:latin typeface="Consolas" panose="020B0609020204030204" pitchFamily="49" charset="0"/>
            </a:endParaRPr>
          </a:p>
          <a:p>
            <a:endParaRPr lang="en-US" sz="500">
              <a:latin typeface="Consolas" panose="020B0609020204030204" pitchFamily="49" charset="0"/>
            </a:endParaRPr>
          </a:p>
        </p:txBody>
      </p:sp>
      <p:sp>
        <p:nvSpPr>
          <p:cNvPr id="30" name="TextBox 29">
            <a:extLst>
              <a:ext uri="{FF2B5EF4-FFF2-40B4-BE49-F238E27FC236}">
                <a16:creationId xmlns:a16="http://schemas.microsoft.com/office/drawing/2014/main" id="{6424F7D6-EC01-4AFB-90FA-3F383D842B33}"/>
              </a:ext>
            </a:extLst>
          </p:cNvPr>
          <p:cNvSpPr txBox="1"/>
          <p:nvPr/>
        </p:nvSpPr>
        <p:spPr>
          <a:xfrm>
            <a:off x="8511138" y="2177868"/>
            <a:ext cx="3503030" cy="3477875"/>
          </a:xfrm>
          <a:prstGeom prst="rect">
            <a:avLst/>
          </a:prstGeom>
          <a:noFill/>
          <a:ln>
            <a:solidFill>
              <a:srgbClr val="C00000"/>
            </a:solidFill>
          </a:ln>
        </p:spPr>
        <p:txBody>
          <a:bodyPr wrap="square" rtlCol="0">
            <a:spAutoFit/>
          </a:bodyPr>
          <a:lstStyle/>
          <a:p>
            <a:r>
              <a:rPr lang="en-US" sz="500">
                <a:latin typeface="Consolas" panose="020B0609020204030204" pitchFamily="49" charset="0"/>
              </a:rPr>
              <a:t>// -----------------------</a:t>
            </a:r>
          </a:p>
          <a:p>
            <a:r>
              <a:rPr lang="en-US" sz="500">
                <a:latin typeface="Consolas" panose="020B0609020204030204" pitchFamily="49" charset="0"/>
              </a:rPr>
              <a:t>#define IOCTL_COMM_0 </a:t>
            </a:r>
            <a:r>
              <a:rPr lang="en-US" sz="500" b="1">
                <a:solidFill>
                  <a:schemeClr val="tx2">
                    <a:lumMod val="75000"/>
                    <a:lumOff val="25000"/>
                  </a:schemeClr>
                </a:solidFill>
                <a:latin typeface="Consolas" panose="020B0609020204030204" pitchFamily="49" charset="0"/>
              </a:rPr>
              <a:t>CTL_CODE</a:t>
            </a:r>
            <a:r>
              <a:rPr lang="en-US" sz="500">
                <a:latin typeface="Consolas" panose="020B0609020204030204" pitchFamily="49" charset="0"/>
              </a:rPr>
              <a:t>(FILE_DEVICE_UNKNOWN, 0x800, METHOD_BUFFERED, FILE_ANY_ACCESS)</a:t>
            </a:r>
          </a:p>
          <a:p>
            <a:endParaRPr lang="en-US" sz="500">
              <a:latin typeface="Consolas" panose="020B0609020204030204" pitchFamily="49" charset="0"/>
            </a:endParaRPr>
          </a:p>
          <a:p>
            <a:endParaRPr lang="en-US" sz="500">
              <a:latin typeface="Consolas" panose="020B0609020204030204" pitchFamily="49" charset="0"/>
            </a:endParaRPr>
          </a:p>
          <a:p>
            <a:pPr lvl="0"/>
            <a:r>
              <a:rPr lang="en-US" sz="500">
                <a:latin typeface="Consolas" panose="020B0609020204030204" pitchFamily="49" charset="0"/>
              </a:rPr>
              <a:t>// -----------------------</a:t>
            </a:r>
          </a:p>
          <a:p>
            <a:endParaRPr lang="en-US" sz="500">
              <a:latin typeface="Consolas" panose="020B0609020204030204" pitchFamily="49" charset="0"/>
            </a:endParaRPr>
          </a:p>
          <a:p>
            <a:r>
              <a:rPr lang="en-US" sz="500">
                <a:latin typeface="Consolas" panose="020B0609020204030204" pitchFamily="49" charset="0"/>
              </a:rPr>
              <a:t>status = </a:t>
            </a:r>
            <a:r>
              <a:rPr lang="en-US" sz="500">
                <a:solidFill>
                  <a:srgbClr val="FF0000"/>
                </a:solidFill>
                <a:latin typeface="Consolas" panose="020B0609020204030204" pitchFamily="49" charset="0"/>
              </a:rPr>
              <a:t>IoCreateDevice</a:t>
            </a:r>
            <a:r>
              <a:rPr lang="en-US" sz="500">
                <a:latin typeface="Consolas" panose="020B0609020204030204" pitchFamily="49" charset="0"/>
              </a:rPr>
              <a:t>(...);</a:t>
            </a:r>
          </a:p>
          <a:p>
            <a:r>
              <a:rPr lang="en-US" sz="500">
                <a:latin typeface="Consolas" panose="020B0609020204030204" pitchFamily="49" charset="0"/>
              </a:rPr>
              <a:t>status = </a:t>
            </a:r>
            <a:r>
              <a:rPr lang="en-US" sz="500">
                <a:solidFill>
                  <a:srgbClr val="FF0000"/>
                </a:solidFill>
                <a:latin typeface="Consolas" panose="020B0609020204030204" pitchFamily="49" charset="0"/>
              </a:rPr>
              <a:t>IoCreateSymbolicLink</a:t>
            </a:r>
            <a:r>
              <a:rPr lang="en-US" sz="500">
                <a:latin typeface="Consolas" panose="020B0609020204030204" pitchFamily="49" charset="0"/>
              </a:rPr>
              <a:t>(...);</a:t>
            </a:r>
          </a:p>
          <a:p>
            <a:endParaRPr lang="en-US" sz="500">
              <a:latin typeface="Consolas" panose="020B0609020204030204" pitchFamily="49" charset="0"/>
            </a:endParaRPr>
          </a:p>
          <a:p>
            <a:endParaRPr lang="en-US" sz="500">
              <a:latin typeface="Consolas" panose="020B0609020204030204" pitchFamily="49" charset="0"/>
            </a:endParaRPr>
          </a:p>
          <a:p>
            <a:r>
              <a:rPr lang="en-US" sz="500">
                <a:latin typeface="Consolas" panose="020B0609020204030204" pitchFamily="49" charset="0"/>
              </a:rPr>
              <a:t>// -----------------------</a:t>
            </a:r>
          </a:p>
          <a:p>
            <a:r>
              <a:rPr lang="en-US" sz="500">
                <a:latin typeface="Consolas" panose="020B0609020204030204" pitchFamily="49" charset="0"/>
              </a:rPr>
              <a:t>pDriverObject-&gt;MajorFunction[...] = ...;</a:t>
            </a:r>
          </a:p>
          <a:p>
            <a:r>
              <a:rPr lang="en-US" sz="500">
                <a:latin typeface="Consolas" panose="020B0609020204030204" pitchFamily="49" charset="0"/>
              </a:rPr>
              <a:t>pDriverObject-&gt;MajorFunction[</a:t>
            </a:r>
            <a:r>
              <a:rPr lang="en-US" sz="500" b="1">
                <a:solidFill>
                  <a:srgbClr val="FF0000"/>
                </a:solidFill>
                <a:latin typeface="Consolas" panose="020B0609020204030204" pitchFamily="49" charset="0"/>
              </a:rPr>
              <a:t>IRP_MJ_DEVICE_CONTROL</a:t>
            </a:r>
            <a:r>
              <a:rPr lang="en-US" sz="500">
                <a:latin typeface="Consolas" panose="020B0609020204030204" pitchFamily="49" charset="0"/>
              </a:rPr>
              <a:t>] = </a:t>
            </a:r>
            <a:r>
              <a:rPr lang="en-US" sz="500" b="1">
                <a:solidFill>
                  <a:srgbClr val="FF0000"/>
                </a:solidFill>
                <a:latin typeface="Consolas" panose="020B0609020204030204" pitchFamily="49" charset="0"/>
              </a:rPr>
              <a:t>DriverHandleIOCTLs</a:t>
            </a:r>
            <a:r>
              <a:rPr lang="en-US" sz="500">
                <a:latin typeface="Consolas" panose="020B0609020204030204" pitchFamily="49" charset="0"/>
              </a:rPr>
              <a:t>;</a:t>
            </a:r>
          </a:p>
          <a:p>
            <a:endParaRPr lang="en-US" sz="500">
              <a:latin typeface="Consolas" panose="020B0609020204030204" pitchFamily="49" charset="0"/>
            </a:endParaRPr>
          </a:p>
          <a:p>
            <a:endParaRPr lang="en-US" sz="500">
              <a:latin typeface="Consolas" panose="020B0609020204030204" pitchFamily="49" charset="0"/>
            </a:endParaRPr>
          </a:p>
          <a:p>
            <a:r>
              <a:rPr lang="en-US" sz="500">
                <a:latin typeface="Consolas" panose="020B0609020204030204" pitchFamily="49" charset="0"/>
              </a:rPr>
              <a:t>// -----------------------</a:t>
            </a:r>
          </a:p>
          <a:p>
            <a:r>
              <a:rPr lang="en-US" sz="500">
                <a:latin typeface="Consolas" panose="020B0609020204030204" pitchFamily="49" charset="0"/>
              </a:rPr>
              <a:t>NTSTATUS</a:t>
            </a:r>
          </a:p>
          <a:p>
            <a:r>
              <a:rPr lang="en-US" sz="500" b="1">
                <a:solidFill>
                  <a:srgbClr val="FF0000"/>
                </a:solidFill>
                <a:latin typeface="Consolas" panose="020B0609020204030204" pitchFamily="49" charset="0"/>
              </a:rPr>
              <a:t>DriverHandleIOCTLs</a:t>
            </a:r>
            <a:r>
              <a:rPr lang="en-US" sz="500">
                <a:latin typeface="Consolas" panose="020B0609020204030204" pitchFamily="49" charset="0"/>
              </a:rPr>
              <a:t>(</a:t>
            </a:r>
          </a:p>
          <a:p>
            <a:r>
              <a:rPr lang="en-US" sz="500">
                <a:latin typeface="Consolas" panose="020B0609020204030204" pitchFamily="49" charset="0"/>
              </a:rPr>
              <a:t>    _In_  PDEVICE_OBJECT  pDeviceObject,</a:t>
            </a:r>
          </a:p>
          <a:p>
            <a:r>
              <a:rPr lang="en-US" sz="500">
                <a:latin typeface="Consolas" panose="020B0609020204030204" pitchFamily="49" charset="0"/>
              </a:rPr>
              <a:t>    _In_  PIRP            pIrp</a:t>
            </a:r>
          </a:p>
          <a:p>
            <a:r>
              <a:rPr lang="en-US" sz="500">
                <a:latin typeface="Consolas" panose="020B0609020204030204" pitchFamily="49" charset="0"/>
              </a:rPr>
              <a:t>)</a:t>
            </a:r>
          </a:p>
          <a:p>
            <a:r>
              <a:rPr lang="en-US" sz="500">
                <a:latin typeface="Consolas" panose="020B0609020204030204" pitchFamily="49" charset="0"/>
              </a:rPr>
              <a:t>{</a:t>
            </a:r>
          </a:p>
          <a:p>
            <a:r>
              <a:rPr lang="en-US" sz="500">
                <a:latin typeface="Consolas" panose="020B0609020204030204" pitchFamily="49" charset="0"/>
              </a:rPr>
              <a:t>    PIO_STACK_LOCATION stack = IoGetCurrentIrpStackLocation(pIrp);</a:t>
            </a:r>
          </a:p>
          <a:p>
            <a:br>
              <a:rPr lang="en-US" sz="500">
                <a:latin typeface="Consolas" panose="020B0609020204030204" pitchFamily="49" charset="0"/>
              </a:rPr>
            </a:br>
            <a:r>
              <a:rPr lang="en-US" sz="500">
                <a:latin typeface="Consolas" panose="020B0609020204030204" pitchFamily="49" charset="0"/>
              </a:rPr>
              <a:t>    ULONG controlCode = stack-&gt;Parameters.DeviceIoControl.IoControlCode;</a:t>
            </a:r>
          </a:p>
          <a:p>
            <a:br>
              <a:rPr lang="en-US" sz="500">
                <a:latin typeface="Consolas" panose="020B0609020204030204" pitchFamily="49" charset="0"/>
              </a:rPr>
            </a:br>
            <a:r>
              <a:rPr lang="en-US" sz="500">
                <a:latin typeface="Consolas" panose="020B0609020204030204" pitchFamily="49" charset="0"/>
              </a:rPr>
              <a:t>    switch (</a:t>
            </a:r>
            <a:r>
              <a:rPr lang="en-US" sz="500">
                <a:solidFill>
                  <a:srgbClr val="FF0000"/>
                </a:solidFill>
                <a:latin typeface="Consolas" panose="020B0609020204030204" pitchFamily="49" charset="0"/>
              </a:rPr>
              <a:t>controlCode</a:t>
            </a:r>
            <a:r>
              <a:rPr lang="en-US" sz="500">
                <a:latin typeface="Consolas" panose="020B0609020204030204" pitchFamily="49" charset="0"/>
              </a:rPr>
              <a:t>)</a:t>
            </a:r>
          </a:p>
          <a:p>
            <a:r>
              <a:rPr lang="en-US" sz="500">
                <a:latin typeface="Consolas" panose="020B0609020204030204" pitchFamily="49" charset="0"/>
              </a:rPr>
              <a:t>    {</a:t>
            </a:r>
          </a:p>
          <a:p>
            <a:endParaRPr lang="en-US" sz="500">
              <a:latin typeface="Consolas" panose="020B0609020204030204" pitchFamily="49" charset="0"/>
            </a:endParaRPr>
          </a:p>
          <a:p>
            <a:r>
              <a:rPr lang="en-US" sz="500">
                <a:latin typeface="Consolas" panose="020B0609020204030204" pitchFamily="49" charset="0"/>
              </a:rPr>
              <a:t>        case </a:t>
            </a:r>
            <a:r>
              <a:rPr lang="en-US" sz="500">
                <a:solidFill>
                  <a:srgbClr val="FFC000"/>
                </a:solidFill>
                <a:latin typeface="Consolas" panose="020B0609020204030204" pitchFamily="49" charset="0"/>
              </a:rPr>
              <a:t>IOCTL_COMM_0</a:t>
            </a:r>
            <a:r>
              <a:rPr lang="en-US" sz="500">
                <a:latin typeface="Consolas" panose="020B0609020204030204" pitchFamily="49" charset="0"/>
              </a:rPr>
              <a:t>:</a:t>
            </a:r>
          </a:p>
          <a:p>
            <a:r>
              <a:rPr lang="en-US" sz="500">
                <a:latin typeface="Consolas" panose="020B0609020204030204" pitchFamily="49" charset="0"/>
              </a:rPr>
              <a:t>            ...</a:t>
            </a:r>
          </a:p>
          <a:p>
            <a:r>
              <a:rPr lang="en-US" sz="500">
                <a:latin typeface="Consolas" panose="020B0609020204030204" pitchFamily="49" charset="0"/>
              </a:rPr>
              <a:t>            break;</a:t>
            </a:r>
          </a:p>
          <a:p>
            <a:endParaRPr lang="en-US" sz="500">
              <a:latin typeface="Consolas" panose="020B0609020204030204" pitchFamily="49" charset="0"/>
            </a:endParaRPr>
          </a:p>
          <a:p>
            <a:r>
              <a:rPr lang="en-US" sz="500">
                <a:latin typeface="Consolas" panose="020B0609020204030204" pitchFamily="49" charset="0"/>
              </a:rPr>
              <a:t>        case </a:t>
            </a:r>
            <a:r>
              <a:rPr lang="en-US" sz="500">
                <a:solidFill>
                  <a:srgbClr val="FFC000"/>
                </a:solidFill>
                <a:latin typeface="Consolas" panose="020B0609020204030204" pitchFamily="49" charset="0"/>
              </a:rPr>
              <a:t>IOCTL_COMM_1</a:t>
            </a:r>
            <a:r>
              <a:rPr lang="en-US" sz="500">
                <a:latin typeface="Consolas" panose="020B0609020204030204" pitchFamily="49" charset="0"/>
              </a:rPr>
              <a:t>:</a:t>
            </a:r>
          </a:p>
          <a:p>
            <a:r>
              <a:rPr lang="en-US" sz="500">
                <a:latin typeface="Consolas" panose="020B0609020204030204" pitchFamily="49" charset="0"/>
              </a:rPr>
              <a:t>            ...</a:t>
            </a:r>
          </a:p>
          <a:p>
            <a:r>
              <a:rPr lang="en-US" sz="500">
                <a:latin typeface="Consolas" panose="020B0609020204030204" pitchFamily="49" charset="0"/>
              </a:rPr>
              <a:t>            break;</a:t>
            </a:r>
          </a:p>
          <a:p>
            <a:br>
              <a:rPr lang="en-US" sz="500">
                <a:latin typeface="Consolas" panose="020B0609020204030204" pitchFamily="49" charset="0"/>
              </a:rPr>
            </a:br>
            <a:r>
              <a:rPr lang="en-US" sz="500">
                <a:latin typeface="Consolas" panose="020B0609020204030204" pitchFamily="49" charset="0"/>
              </a:rPr>
              <a:t>    pIrp-&gt;IoStatus.Status = STATUS_SUCCESS;</a:t>
            </a:r>
          </a:p>
          <a:p>
            <a:br>
              <a:rPr lang="en-US" sz="500">
                <a:latin typeface="Consolas" panose="020B0609020204030204" pitchFamily="49" charset="0"/>
              </a:rPr>
            </a:br>
            <a:r>
              <a:rPr lang="en-US" sz="500">
                <a:latin typeface="Consolas" panose="020B0609020204030204" pitchFamily="49" charset="0"/>
              </a:rPr>
              <a:t>    IoCompleteRequest(pIrp, IO_NO_INCREMENT);</a:t>
            </a:r>
          </a:p>
          <a:p>
            <a:br>
              <a:rPr lang="en-US" sz="500">
                <a:latin typeface="Consolas" panose="020B0609020204030204" pitchFamily="49" charset="0"/>
              </a:rPr>
            </a:br>
            <a:r>
              <a:rPr lang="en-US" sz="500">
                <a:latin typeface="Consolas" panose="020B0609020204030204" pitchFamily="49" charset="0"/>
              </a:rPr>
              <a:t>    return STATUS_SUCCESS;</a:t>
            </a:r>
          </a:p>
          <a:p>
            <a:r>
              <a:rPr lang="en-US" sz="500">
                <a:latin typeface="Consolas" panose="020B0609020204030204" pitchFamily="49" charset="0"/>
              </a:rPr>
              <a:t>}</a:t>
            </a:r>
          </a:p>
          <a:p>
            <a:endParaRPr lang="en-US" sz="500">
              <a:latin typeface="Consolas" panose="020B0609020204030204" pitchFamily="49" charset="0"/>
            </a:endParaRPr>
          </a:p>
        </p:txBody>
      </p:sp>
      <p:sp>
        <p:nvSpPr>
          <p:cNvPr id="31" name="Rectangle 30">
            <a:extLst>
              <a:ext uri="{FF2B5EF4-FFF2-40B4-BE49-F238E27FC236}">
                <a16:creationId xmlns:a16="http://schemas.microsoft.com/office/drawing/2014/main" id="{FC00E244-7483-4E33-910D-35F7E4243304}"/>
              </a:ext>
            </a:extLst>
          </p:cNvPr>
          <p:cNvSpPr/>
          <p:nvPr/>
        </p:nvSpPr>
        <p:spPr>
          <a:xfrm>
            <a:off x="4033599" y="2564156"/>
            <a:ext cx="1850734" cy="864844"/>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IRP</a:t>
            </a:r>
          </a:p>
          <a:p>
            <a:pPr lvl="0" algn="ctr"/>
            <a:endParaRPr lang="en-US" sz="800">
              <a:solidFill>
                <a:schemeClr val="tx1"/>
              </a:solidFill>
              <a:latin typeface="Consolas" panose="020B0609020204030204" pitchFamily="49" charset="0"/>
            </a:endParaRPr>
          </a:p>
          <a:p>
            <a:pPr algn="ctr"/>
            <a:r>
              <a:rPr lang="en-US" sz="800">
                <a:solidFill>
                  <a:schemeClr val="tx1"/>
                </a:solidFill>
                <a:latin typeface="Consolas" panose="020B0609020204030204" pitchFamily="49" charset="0"/>
              </a:rPr>
              <a:t>typedef struct _IRP {}</a:t>
            </a:r>
          </a:p>
        </p:txBody>
      </p:sp>
      <p:sp>
        <p:nvSpPr>
          <p:cNvPr id="32" name="Rectangle 31">
            <a:extLst>
              <a:ext uri="{FF2B5EF4-FFF2-40B4-BE49-F238E27FC236}">
                <a16:creationId xmlns:a16="http://schemas.microsoft.com/office/drawing/2014/main" id="{733B757C-33F7-48CA-A98E-18507ED31515}"/>
              </a:ext>
            </a:extLst>
          </p:cNvPr>
          <p:cNvSpPr/>
          <p:nvPr/>
        </p:nvSpPr>
        <p:spPr>
          <a:xfrm>
            <a:off x="4033599" y="4169651"/>
            <a:ext cx="1850734" cy="864844"/>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Simbolic Link</a:t>
            </a:r>
          </a:p>
          <a:p>
            <a:pPr algn="ctr"/>
            <a:endParaRPr lang="en-US" sz="800">
              <a:solidFill>
                <a:schemeClr val="tx1"/>
              </a:solidFill>
              <a:latin typeface="Consolas" panose="020B0609020204030204" pitchFamily="49" charset="0"/>
            </a:endParaRPr>
          </a:p>
          <a:p>
            <a:pPr algn="ctr"/>
            <a:r>
              <a:rPr lang="en-US" sz="800">
                <a:solidFill>
                  <a:schemeClr val="accent2">
                    <a:lumMod val="75000"/>
                  </a:schemeClr>
                </a:solidFill>
                <a:latin typeface="Consolas" panose="020B0609020204030204" pitchFamily="49" charset="0"/>
              </a:rPr>
              <a:t>"\\DosDevices\\MyKernelDriver"</a:t>
            </a:r>
            <a:endParaRPr lang="en-US">
              <a:solidFill>
                <a:schemeClr val="accent2">
                  <a:lumMod val="75000"/>
                </a:schemeClr>
              </a:solidFill>
              <a:latin typeface="Consolas" panose="020B0609020204030204" pitchFamily="49" charset="0"/>
            </a:endParaRPr>
          </a:p>
        </p:txBody>
      </p:sp>
      <p:sp>
        <p:nvSpPr>
          <p:cNvPr id="33" name="Rectangle 32">
            <a:extLst>
              <a:ext uri="{FF2B5EF4-FFF2-40B4-BE49-F238E27FC236}">
                <a16:creationId xmlns:a16="http://schemas.microsoft.com/office/drawing/2014/main" id="{4F1D6C7E-4B21-495C-A9A2-17C7B9CDD79B}"/>
              </a:ext>
            </a:extLst>
          </p:cNvPr>
          <p:cNvSpPr/>
          <p:nvPr/>
        </p:nvSpPr>
        <p:spPr>
          <a:xfrm>
            <a:off x="6307668" y="4169651"/>
            <a:ext cx="1850734" cy="864844"/>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Device Object</a:t>
            </a:r>
          </a:p>
          <a:p>
            <a:pPr algn="ctr"/>
            <a:endParaRPr lang="en-US" sz="800">
              <a:solidFill>
                <a:schemeClr val="tx1"/>
              </a:solidFill>
              <a:latin typeface="Consolas" panose="020B0609020204030204" pitchFamily="49" charset="0"/>
            </a:endParaRPr>
          </a:p>
          <a:p>
            <a:pPr algn="ctr"/>
            <a:r>
              <a:rPr lang="en-US" sz="800">
                <a:solidFill>
                  <a:schemeClr val="accent2">
                    <a:lumMod val="75000"/>
                  </a:schemeClr>
                </a:solidFill>
                <a:latin typeface="Consolas" panose="020B0609020204030204" pitchFamily="49" charset="0"/>
              </a:rPr>
              <a:t>"\\Device\\MyKernelDriver"</a:t>
            </a:r>
            <a:endParaRPr lang="en-US">
              <a:solidFill>
                <a:schemeClr val="accent2">
                  <a:lumMod val="75000"/>
                </a:schemeClr>
              </a:solidFill>
            </a:endParaRPr>
          </a:p>
        </p:txBody>
      </p:sp>
      <p:sp>
        <p:nvSpPr>
          <p:cNvPr id="34" name="Rectangle 33">
            <a:extLst>
              <a:ext uri="{FF2B5EF4-FFF2-40B4-BE49-F238E27FC236}">
                <a16:creationId xmlns:a16="http://schemas.microsoft.com/office/drawing/2014/main" id="{61380AC8-F64D-4B15-A250-166B00101E23}"/>
              </a:ext>
            </a:extLst>
          </p:cNvPr>
          <p:cNvSpPr/>
          <p:nvPr/>
        </p:nvSpPr>
        <p:spPr>
          <a:xfrm>
            <a:off x="6307668" y="2564156"/>
            <a:ext cx="1850734" cy="864844"/>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Handle IRP</a:t>
            </a:r>
          </a:p>
          <a:p>
            <a:pPr algn="ctr"/>
            <a:endParaRPr lang="en-US" sz="800">
              <a:solidFill>
                <a:schemeClr val="tx1"/>
              </a:solidFill>
              <a:latin typeface="Consolas" panose="020B0609020204030204" pitchFamily="49" charset="0"/>
            </a:endParaRPr>
          </a:p>
          <a:p>
            <a:pPr algn="ctr"/>
            <a:r>
              <a:rPr lang="en-US" sz="800">
                <a:solidFill>
                  <a:schemeClr val="tx1"/>
                </a:solidFill>
                <a:latin typeface="Consolas" panose="020B0609020204030204" pitchFamily="49" charset="0"/>
              </a:rPr>
              <a:t>IRP_MJ_DEVICE_CONTROL</a:t>
            </a:r>
            <a:endParaRPr lang="en-US">
              <a:solidFill>
                <a:schemeClr val="tx1"/>
              </a:solidFill>
            </a:endParaRPr>
          </a:p>
        </p:txBody>
      </p:sp>
      <p:cxnSp>
        <p:nvCxnSpPr>
          <p:cNvPr id="35" name="Connector: Elbow 34">
            <a:extLst>
              <a:ext uri="{FF2B5EF4-FFF2-40B4-BE49-F238E27FC236}">
                <a16:creationId xmlns:a16="http://schemas.microsoft.com/office/drawing/2014/main" id="{A4B37338-87AA-4E9A-8570-AEFA4E03CD64}"/>
              </a:ext>
            </a:extLst>
          </p:cNvPr>
          <p:cNvCxnSpPr>
            <a:cxnSpLocks/>
            <a:stCxn id="23" idx="3"/>
            <a:endCxn id="31" idx="1"/>
          </p:cNvCxnSpPr>
          <p:nvPr/>
        </p:nvCxnSpPr>
        <p:spPr>
          <a:xfrm flipV="1">
            <a:off x="3680863" y="2996578"/>
            <a:ext cx="352736" cy="1116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8C76F8-56F7-4EBB-A9D1-0FC7588FD2BE}"/>
              </a:ext>
            </a:extLst>
          </p:cNvPr>
          <p:cNvCxnSpPr>
            <a:stCxn id="31" idx="2"/>
            <a:endCxn id="32" idx="0"/>
          </p:cNvCxnSpPr>
          <p:nvPr/>
        </p:nvCxnSpPr>
        <p:spPr>
          <a:xfrm>
            <a:off x="4958966"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AC1FA29C-1BF6-44D9-A094-FD97D9F0D870}"/>
              </a:ext>
            </a:extLst>
          </p:cNvPr>
          <p:cNvCxnSpPr>
            <a:stCxn id="32" idx="2"/>
            <a:endCxn id="33" idx="2"/>
          </p:cNvCxnSpPr>
          <p:nvPr/>
        </p:nvCxnSpPr>
        <p:spPr>
          <a:xfrm rot="16200000" flipH="1">
            <a:off x="6096000" y="3897460"/>
            <a:ext cx="12700" cy="227406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800A0B-A09B-4B5C-88F9-FE350C01DD1E}"/>
              </a:ext>
            </a:extLst>
          </p:cNvPr>
          <p:cNvCxnSpPr>
            <a:stCxn id="33" idx="0"/>
            <a:endCxn id="34" idx="2"/>
          </p:cNvCxnSpPr>
          <p:nvPr/>
        </p:nvCxnSpPr>
        <p:spPr>
          <a:xfrm flipV="1">
            <a:off x="7233035"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2D99861-52D8-4D69-B9E9-01F364A4E15E}"/>
              </a:ext>
            </a:extLst>
          </p:cNvPr>
          <p:cNvCxnSpPr>
            <a:cxnSpLocks/>
            <a:stCxn id="34" idx="3"/>
            <a:endCxn id="27" idx="1"/>
          </p:cNvCxnSpPr>
          <p:nvPr/>
        </p:nvCxnSpPr>
        <p:spPr>
          <a:xfrm>
            <a:off x="8158402" y="2996578"/>
            <a:ext cx="352735" cy="111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4220A98-41B2-4666-8957-5389EE3F04D8}"/>
              </a:ext>
            </a:extLst>
          </p:cNvPr>
          <p:cNvCxnSpPr>
            <a:cxnSpLocks/>
          </p:cNvCxnSpPr>
          <p:nvPr/>
        </p:nvCxnSpPr>
        <p:spPr>
          <a:xfrm>
            <a:off x="3544097" y="2342014"/>
            <a:ext cx="5003003"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09120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863284" cy="523220"/>
          </a:xfrm>
          <a:prstGeom prst="rect">
            <a:avLst/>
          </a:prstGeom>
          <a:noFill/>
        </p:spPr>
        <p:txBody>
          <a:bodyPr wrap="none" rtlCol="0">
            <a:spAutoFit/>
          </a:bodyPr>
          <a:lstStyle/>
          <a:p>
            <a:r>
              <a:rPr lang="es-ES" sz="2800" b="1">
                <a:solidFill>
                  <a:srgbClr val="DC032A"/>
                </a:solidFill>
                <a:latin typeface=""/>
              </a:rPr>
              <a:t>Hide Procesess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D0AF282-5A7E-4E0D-B39C-14D340AA7AEA}"/>
              </a:ext>
            </a:extLst>
          </p:cNvPr>
          <p:cNvSpPr txBox="1">
            <a:spLocks/>
          </p:cNvSpPr>
          <p:nvPr/>
        </p:nvSpPr>
        <p:spPr>
          <a:xfrm>
            <a:off x="685800" y="1442408"/>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a:t>“Windows maintains a doubly linked list of active processes in (LIST_ENTRY) EPROCESS-&gt;ActiveProcessLinks. Unlink a process from the chain, and it disappears from user-mode enumeration.”</a:t>
            </a:r>
          </a:p>
        </p:txBody>
      </p:sp>
      <p:pic>
        <p:nvPicPr>
          <p:cNvPr id="9" name="Picture 8">
            <a:extLst>
              <a:ext uri="{FF2B5EF4-FFF2-40B4-BE49-F238E27FC236}">
                <a16:creationId xmlns:a16="http://schemas.microsoft.com/office/drawing/2014/main" id="{9E853EFE-455C-4AA6-A321-3A0514F04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401" y="5095733"/>
            <a:ext cx="1953992" cy="1953992"/>
          </a:xfrm>
          <a:prstGeom prst="rect">
            <a:avLst/>
          </a:prstGeom>
          <a:effectLst>
            <a:outerShdw blurRad="50800" sx="103000" sy="103000" algn="tl" rotWithShape="0">
              <a:srgbClr val="00B050"/>
            </a:outerShdw>
          </a:effectLst>
        </p:spPr>
      </p:pic>
      <p:sp>
        <p:nvSpPr>
          <p:cNvPr id="13" name="Rectangle 12">
            <a:extLst>
              <a:ext uri="{FF2B5EF4-FFF2-40B4-BE49-F238E27FC236}">
                <a16:creationId xmlns:a16="http://schemas.microsoft.com/office/drawing/2014/main" id="{715AD952-A602-47DC-8786-135C4024FBD0}"/>
              </a:ext>
            </a:extLst>
          </p:cNvPr>
          <p:cNvSpPr/>
          <p:nvPr/>
        </p:nvSpPr>
        <p:spPr>
          <a:xfrm>
            <a:off x="1807598" y="3440739"/>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40B381D-DF71-4AA4-AE02-767DBB23A44D}"/>
              </a:ext>
            </a:extLst>
          </p:cNvPr>
          <p:cNvSpPr txBox="1"/>
          <p:nvPr/>
        </p:nvSpPr>
        <p:spPr>
          <a:xfrm>
            <a:off x="11593893" y="4739691"/>
            <a:ext cx="457176" cy="707886"/>
          </a:xfrm>
          <a:prstGeom prst="rect">
            <a:avLst/>
          </a:prstGeom>
          <a:noFill/>
        </p:spPr>
        <p:txBody>
          <a:bodyPr wrap="none" rtlCol="0">
            <a:spAutoFit/>
          </a:bodyPr>
          <a:lstStyle/>
          <a:p>
            <a:r>
              <a:rPr lang="en-US" sz="4000" b="1"/>
              <a:t>II</a:t>
            </a:r>
          </a:p>
        </p:txBody>
      </p:sp>
      <p:sp>
        <p:nvSpPr>
          <p:cNvPr id="50" name="TextBox 49">
            <a:extLst>
              <a:ext uri="{FF2B5EF4-FFF2-40B4-BE49-F238E27FC236}">
                <a16:creationId xmlns:a16="http://schemas.microsoft.com/office/drawing/2014/main" id="{BB54EA52-F881-4970-9A53-030575A2642E}"/>
              </a:ext>
            </a:extLst>
          </p:cNvPr>
          <p:cNvSpPr txBox="1"/>
          <p:nvPr/>
        </p:nvSpPr>
        <p:spPr>
          <a:xfrm>
            <a:off x="5375400" y="4057313"/>
            <a:ext cx="1406154" cy="1785104"/>
          </a:xfrm>
          <a:prstGeom prst="rect">
            <a:avLst/>
          </a:prstGeom>
          <a:noFill/>
        </p:spPr>
        <p:txBody>
          <a:bodyPr wrap="square" rtlCol="0">
            <a:spAutoFit/>
          </a:bodyPr>
          <a:lstStyle/>
          <a:p>
            <a:r>
              <a:rPr lang="en-US" sz="1000">
                <a:latin typeface="Comic Sans MS" panose="030F0702030302020204" pitchFamily="66" charset="0"/>
              </a:rPr>
              <a:t>struct </a:t>
            </a:r>
            <a:r>
              <a:rPr lang="en-US" sz="1200" b="1">
                <a:latin typeface="Comic Sans MS" panose="030F0702030302020204" pitchFamily="66" charset="0"/>
              </a:rPr>
              <a:t>EPROCESS</a:t>
            </a:r>
          </a:p>
          <a:p>
            <a:r>
              <a:rPr lang="en-US" sz="1200">
                <a:latin typeface="Comic Sans MS" panose="030F0702030302020204" pitchFamily="66" charset="0"/>
              </a:rPr>
              <a:t>{</a:t>
            </a:r>
          </a:p>
          <a:p>
            <a:r>
              <a:rPr lang="en-US" sz="1200">
                <a:latin typeface="Comic Sans MS" panose="030F0702030302020204" pitchFamily="66" charset="0"/>
              </a:rPr>
              <a:t>  …</a:t>
            </a:r>
          </a:p>
          <a:p>
            <a:r>
              <a:rPr lang="en-US" sz="1100">
                <a:latin typeface="Comic Sans MS" panose="030F0702030302020204" pitchFamily="66" charset="0"/>
              </a:rPr>
              <a:t>  </a:t>
            </a:r>
            <a:r>
              <a:rPr lang="en-US" sz="1000">
                <a:latin typeface="Comic Sans MS" panose="030F0702030302020204" pitchFamily="66" charset="0"/>
              </a:rPr>
              <a:t>LIST_ENTRY </a:t>
            </a:r>
            <a:r>
              <a:rPr lang="en-US" sz="700" b="1" u="sng">
                <a:solidFill>
                  <a:srgbClr val="00B050"/>
                </a:solidFill>
                <a:latin typeface="Comic Sans MS" panose="030F0702030302020204" pitchFamily="66" charset="0"/>
              </a:rPr>
              <a:t>0x1d8</a:t>
            </a:r>
            <a:endParaRPr lang="en-US" sz="1000" b="1" u="sng">
              <a:solidFill>
                <a:srgbClr val="00B050"/>
              </a:solidFill>
              <a:latin typeface="Comic Sans MS" panose="030F0702030302020204" pitchFamily="66" charset="0"/>
            </a:endParaRPr>
          </a:p>
          <a:p>
            <a:r>
              <a:rPr lang="en-US" sz="1000">
                <a:latin typeface="Comic Sans MS" panose="030F0702030302020204" pitchFamily="66" charset="0"/>
              </a:rPr>
              <a:t>  {</a:t>
            </a:r>
          </a:p>
          <a:p>
            <a:r>
              <a:rPr lang="en-US" sz="1000">
                <a:latin typeface="Comic Sans MS" panose="030F0702030302020204" pitchFamily="66" charset="0"/>
              </a:rPr>
              <a:t>     FLINK</a:t>
            </a:r>
          </a:p>
          <a:p>
            <a:r>
              <a:rPr lang="en-US" sz="1000">
                <a:latin typeface="Comic Sans MS" panose="030F0702030302020204" pitchFamily="66" charset="0"/>
              </a:rPr>
              <a:t>     BLINK</a:t>
            </a:r>
          </a:p>
          <a:p>
            <a:r>
              <a:rPr lang="en-US" sz="1000">
                <a:latin typeface="Comic Sans MS" panose="030F0702030302020204" pitchFamily="66" charset="0"/>
              </a:rPr>
              <a:t>  }</a:t>
            </a:r>
          </a:p>
          <a:p>
            <a:r>
              <a:rPr lang="en-US" sz="1100">
                <a:latin typeface="Comic Sans MS" panose="030F0702030302020204" pitchFamily="66" charset="0"/>
              </a:rPr>
              <a:t>  …</a:t>
            </a:r>
            <a:endParaRPr lang="en-US" sz="1400">
              <a:latin typeface="Comic Sans MS" panose="030F0702030302020204" pitchFamily="66" charset="0"/>
            </a:endParaRPr>
          </a:p>
          <a:p>
            <a:r>
              <a:rPr lang="en-US" sz="1200">
                <a:latin typeface="Comic Sans MS" panose="030F0702030302020204" pitchFamily="66" charset="0"/>
              </a:rPr>
              <a:t>}</a:t>
            </a:r>
          </a:p>
        </p:txBody>
      </p:sp>
      <p:sp>
        <p:nvSpPr>
          <p:cNvPr id="51" name="Rectangle 50">
            <a:extLst>
              <a:ext uri="{FF2B5EF4-FFF2-40B4-BE49-F238E27FC236}">
                <a16:creationId xmlns:a16="http://schemas.microsoft.com/office/drawing/2014/main" id="{B96AE9A1-B48D-409A-B351-981AD23B9E11}"/>
              </a:ext>
            </a:extLst>
          </p:cNvPr>
          <p:cNvSpPr/>
          <p:nvPr/>
        </p:nvSpPr>
        <p:spPr>
          <a:xfrm>
            <a:off x="5437451" y="4021952"/>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BEB763A-D260-45F1-9BFF-C9ADE57149A2}"/>
              </a:ext>
            </a:extLst>
          </p:cNvPr>
          <p:cNvSpPr/>
          <p:nvPr/>
        </p:nvSpPr>
        <p:spPr>
          <a:xfrm>
            <a:off x="6356481" y="5015904"/>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99D51D5-9E23-4871-B177-9227FD986349}"/>
              </a:ext>
            </a:extLst>
          </p:cNvPr>
          <p:cNvSpPr/>
          <p:nvPr/>
        </p:nvSpPr>
        <p:spPr>
          <a:xfrm>
            <a:off x="6356481" y="5203515"/>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8F64596-8C66-42CB-9ADB-8DF84E779771}"/>
              </a:ext>
            </a:extLst>
          </p:cNvPr>
          <p:cNvSpPr txBox="1"/>
          <p:nvPr/>
        </p:nvSpPr>
        <p:spPr>
          <a:xfrm>
            <a:off x="6997507" y="4057313"/>
            <a:ext cx="1406154" cy="1785104"/>
          </a:xfrm>
          <a:prstGeom prst="rect">
            <a:avLst/>
          </a:prstGeom>
          <a:noFill/>
        </p:spPr>
        <p:txBody>
          <a:bodyPr wrap="square" rtlCol="0">
            <a:spAutoFit/>
          </a:bodyPr>
          <a:lstStyle/>
          <a:p>
            <a:r>
              <a:rPr lang="en-US" sz="1000">
                <a:latin typeface="Comic Sans MS" panose="030F0702030302020204" pitchFamily="66" charset="0"/>
              </a:rPr>
              <a:t>struct </a:t>
            </a:r>
            <a:r>
              <a:rPr lang="en-US" sz="1200" b="1">
                <a:latin typeface="Comic Sans MS" panose="030F0702030302020204" pitchFamily="66" charset="0"/>
              </a:rPr>
              <a:t>EPROCESS</a:t>
            </a:r>
          </a:p>
          <a:p>
            <a:r>
              <a:rPr lang="en-US" sz="1200">
                <a:latin typeface="Comic Sans MS" panose="030F0702030302020204" pitchFamily="66" charset="0"/>
              </a:rPr>
              <a:t>{</a:t>
            </a:r>
          </a:p>
          <a:p>
            <a:r>
              <a:rPr lang="en-US" sz="1200">
                <a:latin typeface="Comic Sans MS" panose="030F0702030302020204" pitchFamily="66" charset="0"/>
              </a:rPr>
              <a:t>  …</a:t>
            </a:r>
          </a:p>
          <a:p>
            <a:r>
              <a:rPr lang="en-US" sz="1100">
                <a:latin typeface="Comic Sans MS" panose="030F0702030302020204" pitchFamily="66" charset="0"/>
              </a:rPr>
              <a:t>  </a:t>
            </a:r>
            <a:r>
              <a:rPr lang="en-US" sz="1000">
                <a:latin typeface="Comic Sans MS" panose="030F0702030302020204" pitchFamily="66" charset="0"/>
              </a:rPr>
              <a:t>LIST_ENTRY </a:t>
            </a:r>
            <a:r>
              <a:rPr lang="en-US" sz="700" b="1" u="sng">
                <a:solidFill>
                  <a:srgbClr val="00B050"/>
                </a:solidFill>
                <a:latin typeface="Comic Sans MS" panose="030F0702030302020204" pitchFamily="66" charset="0"/>
              </a:rPr>
              <a:t>0x1d8</a:t>
            </a:r>
            <a:endParaRPr lang="en-US" sz="1000" b="1" u="sng">
              <a:solidFill>
                <a:srgbClr val="00B050"/>
              </a:solidFill>
              <a:latin typeface="Comic Sans MS" panose="030F0702030302020204" pitchFamily="66" charset="0"/>
            </a:endParaRPr>
          </a:p>
          <a:p>
            <a:r>
              <a:rPr lang="en-US" sz="1000">
                <a:latin typeface="Comic Sans MS" panose="030F0702030302020204" pitchFamily="66" charset="0"/>
              </a:rPr>
              <a:t>  {</a:t>
            </a:r>
          </a:p>
          <a:p>
            <a:r>
              <a:rPr lang="en-US" sz="1000">
                <a:latin typeface="Comic Sans MS" panose="030F0702030302020204" pitchFamily="66" charset="0"/>
              </a:rPr>
              <a:t>     FLINK</a:t>
            </a:r>
          </a:p>
          <a:p>
            <a:r>
              <a:rPr lang="en-US" sz="1000">
                <a:latin typeface="Comic Sans MS" panose="030F0702030302020204" pitchFamily="66" charset="0"/>
              </a:rPr>
              <a:t>     BLINK</a:t>
            </a:r>
          </a:p>
          <a:p>
            <a:r>
              <a:rPr lang="en-US" sz="1000">
                <a:latin typeface="Comic Sans MS" panose="030F0702030302020204" pitchFamily="66" charset="0"/>
              </a:rPr>
              <a:t>  }</a:t>
            </a:r>
          </a:p>
          <a:p>
            <a:r>
              <a:rPr lang="en-US" sz="1100">
                <a:latin typeface="Comic Sans MS" panose="030F0702030302020204" pitchFamily="66" charset="0"/>
              </a:rPr>
              <a:t>  …</a:t>
            </a:r>
            <a:endParaRPr lang="en-US" sz="1400">
              <a:latin typeface="Comic Sans MS" panose="030F0702030302020204" pitchFamily="66" charset="0"/>
            </a:endParaRPr>
          </a:p>
          <a:p>
            <a:r>
              <a:rPr lang="en-US" sz="1200">
                <a:latin typeface="Comic Sans MS" panose="030F0702030302020204" pitchFamily="66" charset="0"/>
              </a:rPr>
              <a:t>}</a:t>
            </a:r>
          </a:p>
        </p:txBody>
      </p:sp>
      <p:sp>
        <p:nvSpPr>
          <p:cNvPr id="55" name="Rectangle 54">
            <a:extLst>
              <a:ext uri="{FF2B5EF4-FFF2-40B4-BE49-F238E27FC236}">
                <a16:creationId xmlns:a16="http://schemas.microsoft.com/office/drawing/2014/main" id="{E3605595-D3BA-475C-93EE-39C8E859C5E6}"/>
              </a:ext>
            </a:extLst>
          </p:cNvPr>
          <p:cNvSpPr/>
          <p:nvPr/>
        </p:nvSpPr>
        <p:spPr>
          <a:xfrm>
            <a:off x="7059558" y="4021952"/>
            <a:ext cx="1268973" cy="1820465"/>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8D9A23D-0768-4DD0-AD70-9BA54023E34C}"/>
              </a:ext>
            </a:extLst>
          </p:cNvPr>
          <p:cNvSpPr/>
          <p:nvPr/>
        </p:nvSpPr>
        <p:spPr>
          <a:xfrm>
            <a:off x="7978588" y="5015904"/>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BB60771-E54C-437F-92DC-D2AA7E6AED9F}"/>
              </a:ext>
            </a:extLst>
          </p:cNvPr>
          <p:cNvSpPr/>
          <p:nvPr/>
        </p:nvSpPr>
        <p:spPr>
          <a:xfrm>
            <a:off x="7978588" y="5203515"/>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DA38A12-E1DE-40D1-8026-D2C174E518E8}"/>
              </a:ext>
            </a:extLst>
          </p:cNvPr>
          <p:cNvSpPr txBox="1"/>
          <p:nvPr/>
        </p:nvSpPr>
        <p:spPr>
          <a:xfrm>
            <a:off x="3740214" y="4057313"/>
            <a:ext cx="1406154" cy="1785104"/>
          </a:xfrm>
          <a:prstGeom prst="rect">
            <a:avLst/>
          </a:prstGeom>
          <a:noFill/>
        </p:spPr>
        <p:txBody>
          <a:bodyPr wrap="square" rtlCol="0">
            <a:spAutoFit/>
          </a:bodyPr>
          <a:lstStyle/>
          <a:p>
            <a:r>
              <a:rPr lang="en-US" sz="1000">
                <a:latin typeface="Comic Sans MS" panose="030F0702030302020204" pitchFamily="66" charset="0"/>
              </a:rPr>
              <a:t>struct </a:t>
            </a:r>
            <a:r>
              <a:rPr lang="en-US" sz="1200" b="1">
                <a:latin typeface="Comic Sans MS" panose="030F0702030302020204" pitchFamily="66" charset="0"/>
              </a:rPr>
              <a:t>EPROCESS</a:t>
            </a:r>
          </a:p>
          <a:p>
            <a:r>
              <a:rPr lang="en-US" sz="1200">
                <a:latin typeface="Comic Sans MS" panose="030F0702030302020204" pitchFamily="66" charset="0"/>
              </a:rPr>
              <a:t>{</a:t>
            </a:r>
          </a:p>
          <a:p>
            <a:r>
              <a:rPr lang="en-US" sz="1200">
                <a:latin typeface="Comic Sans MS" panose="030F0702030302020204" pitchFamily="66" charset="0"/>
              </a:rPr>
              <a:t>  …</a:t>
            </a:r>
          </a:p>
          <a:p>
            <a:r>
              <a:rPr lang="en-US" sz="1100">
                <a:latin typeface="Comic Sans MS" panose="030F0702030302020204" pitchFamily="66" charset="0"/>
              </a:rPr>
              <a:t>  </a:t>
            </a:r>
            <a:r>
              <a:rPr lang="en-US" sz="1000">
                <a:latin typeface="Comic Sans MS" panose="030F0702030302020204" pitchFamily="66" charset="0"/>
              </a:rPr>
              <a:t>LIST_ENTRY </a:t>
            </a:r>
            <a:r>
              <a:rPr lang="en-US" sz="700" b="1" u="sng">
                <a:solidFill>
                  <a:srgbClr val="00B050"/>
                </a:solidFill>
                <a:latin typeface="Comic Sans MS" panose="030F0702030302020204" pitchFamily="66" charset="0"/>
              </a:rPr>
              <a:t>0x1d8</a:t>
            </a:r>
            <a:endParaRPr lang="en-US" sz="1000" b="1" u="sng">
              <a:solidFill>
                <a:srgbClr val="00B050"/>
              </a:solidFill>
              <a:latin typeface="Comic Sans MS" panose="030F0702030302020204" pitchFamily="66" charset="0"/>
            </a:endParaRPr>
          </a:p>
          <a:p>
            <a:r>
              <a:rPr lang="en-US" sz="1000">
                <a:latin typeface="Comic Sans MS" panose="030F0702030302020204" pitchFamily="66" charset="0"/>
              </a:rPr>
              <a:t>  {</a:t>
            </a:r>
          </a:p>
          <a:p>
            <a:r>
              <a:rPr lang="en-US" sz="1000">
                <a:latin typeface="Comic Sans MS" panose="030F0702030302020204" pitchFamily="66" charset="0"/>
              </a:rPr>
              <a:t>     FLINK</a:t>
            </a:r>
          </a:p>
          <a:p>
            <a:r>
              <a:rPr lang="en-US" sz="1000">
                <a:latin typeface="Comic Sans MS" panose="030F0702030302020204" pitchFamily="66" charset="0"/>
              </a:rPr>
              <a:t>     BLINK</a:t>
            </a:r>
          </a:p>
          <a:p>
            <a:r>
              <a:rPr lang="en-US" sz="1000">
                <a:latin typeface="Comic Sans MS" panose="030F0702030302020204" pitchFamily="66" charset="0"/>
              </a:rPr>
              <a:t>  }</a:t>
            </a:r>
          </a:p>
          <a:p>
            <a:r>
              <a:rPr lang="en-US" sz="1100">
                <a:latin typeface="Comic Sans MS" panose="030F0702030302020204" pitchFamily="66" charset="0"/>
              </a:rPr>
              <a:t>  …</a:t>
            </a:r>
            <a:endParaRPr lang="en-US" sz="1400">
              <a:latin typeface="Comic Sans MS" panose="030F0702030302020204" pitchFamily="66" charset="0"/>
            </a:endParaRPr>
          </a:p>
          <a:p>
            <a:r>
              <a:rPr lang="en-US" sz="1200">
                <a:latin typeface="Comic Sans MS" panose="030F0702030302020204" pitchFamily="66" charset="0"/>
              </a:rPr>
              <a:t>}</a:t>
            </a:r>
          </a:p>
        </p:txBody>
      </p:sp>
      <p:sp>
        <p:nvSpPr>
          <p:cNvPr id="59" name="Rectangle 58">
            <a:extLst>
              <a:ext uri="{FF2B5EF4-FFF2-40B4-BE49-F238E27FC236}">
                <a16:creationId xmlns:a16="http://schemas.microsoft.com/office/drawing/2014/main" id="{1CC2BFFF-E17F-4AC0-A71A-DC7BBB0AD357}"/>
              </a:ext>
            </a:extLst>
          </p:cNvPr>
          <p:cNvSpPr/>
          <p:nvPr/>
        </p:nvSpPr>
        <p:spPr>
          <a:xfrm>
            <a:off x="3802265" y="4021952"/>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8C09557-3DD7-4F26-A197-F8D309484CD9}"/>
              </a:ext>
            </a:extLst>
          </p:cNvPr>
          <p:cNvSpPr/>
          <p:nvPr/>
        </p:nvSpPr>
        <p:spPr>
          <a:xfrm>
            <a:off x="4721295" y="5015904"/>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B9AF3B-0E15-42AD-8307-D5B756093D01}"/>
              </a:ext>
            </a:extLst>
          </p:cNvPr>
          <p:cNvSpPr/>
          <p:nvPr/>
        </p:nvSpPr>
        <p:spPr>
          <a:xfrm>
            <a:off x="4721295" y="5203515"/>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BA4387D-46A8-4B1F-9CE3-BE22BC815AFE}"/>
              </a:ext>
            </a:extLst>
          </p:cNvPr>
          <p:cNvSpPr txBox="1"/>
          <p:nvPr/>
        </p:nvSpPr>
        <p:spPr>
          <a:xfrm>
            <a:off x="8619614" y="4057313"/>
            <a:ext cx="1406154" cy="1785104"/>
          </a:xfrm>
          <a:prstGeom prst="rect">
            <a:avLst/>
          </a:prstGeom>
          <a:noFill/>
        </p:spPr>
        <p:txBody>
          <a:bodyPr wrap="square" rtlCol="0">
            <a:spAutoFit/>
          </a:bodyPr>
          <a:lstStyle/>
          <a:p>
            <a:r>
              <a:rPr lang="en-US" sz="1000">
                <a:latin typeface="Comic Sans MS" panose="030F0702030302020204" pitchFamily="66" charset="0"/>
              </a:rPr>
              <a:t>struct </a:t>
            </a:r>
            <a:r>
              <a:rPr lang="en-US" sz="1200" b="1">
                <a:latin typeface="Comic Sans MS" panose="030F0702030302020204" pitchFamily="66" charset="0"/>
              </a:rPr>
              <a:t>EPROCESS</a:t>
            </a:r>
          </a:p>
          <a:p>
            <a:r>
              <a:rPr lang="en-US" sz="1200">
                <a:latin typeface="Comic Sans MS" panose="030F0702030302020204" pitchFamily="66" charset="0"/>
              </a:rPr>
              <a:t>{</a:t>
            </a:r>
          </a:p>
          <a:p>
            <a:r>
              <a:rPr lang="en-US" sz="1200">
                <a:latin typeface="Comic Sans MS" panose="030F0702030302020204" pitchFamily="66" charset="0"/>
              </a:rPr>
              <a:t>  …</a:t>
            </a:r>
          </a:p>
          <a:p>
            <a:r>
              <a:rPr lang="en-US" sz="1100">
                <a:latin typeface="Comic Sans MS" panose="030F0702030302020204" pitchFamily="66" charset="0"/>
              </a:rPr>
              <a:t>  </a:t>
            </a:r>
            <a:r>
              <a:rPr lang="en-US" sz="1000">
                <a:latin typeface="Comic Sans MS" panose="030F0702030302020204" pitchFamily="66" charset="0"/>
              </a:rPr>
              <a:t>LIST_ENTRY </a:t>
            </a:r>
            <a:r>
              <a:rPr lang="en-US" sz="700" b="1" u="sng">
                <a:solidFill>
                  <a:srgbClr val="00B050"/>
                </a:solidFill>
                <a:latin typeface="Comic Sans MS" panose="030F0702030302020204" pitchFamily="66" charset="0"/>
              </a:rPr>
              <a:t>0x1d8</a:t>
            </a:r>
            <a:endParaRPr lang="en-US" sz="1000" b="1" u="sng">
              <a:solidFill>
                <a:srgbClr val="00B050"/>
              </a:solidFill>
              <a:latin typeface="Comic Sans MS" panose="030F0702030302020204" pitchFamily="66" charset="0"/>
            </a:endParaRPr>
          </a:p>
          <a:p>
            <a:r>
              <a:rPr lang="en-US" sz="1000">
                <a:latin typeface="Comic Sans MS" panose="030F0702030302020204" pitchFamily="66" charset="0"/>
              </a:rPr>
              <a:t>  {</a:t>
            </a:r>
          </a:p>
          <a:p>
            <a:r>
              <a:rPr lang="en-US" sz="1000">
                <a:latin typeface="Comic Sans MS" panose="030F0702030302020204" pitchFamily="66" charset="0"/>
              </a:rPr>
              <a:t>     FLINK</a:t>
            </a:r>
          </a:p>
          <a:p>
            <a:r>
              <a:rPr lang="en-US" sz="1000">
                <a:latin typeface="Comic Sans MS" panose="030F0702030302020204" pitchFamily="66" charset="0"/>
              </a:rPr>
              <a:t>     BLINK</a:t>
            </a:r>
          </a:p>
          <a:p>
            <a:r>
              <a:rPr lang="en-US" sz="1000">
                <a:latin typeface="Comic Sans MS" panose="030F0702030302020204" pitchFamily="66" charset="0"/>
              </a:rPr>
              <a:t>  }</a:t>
            </a:r>
          </a:p>
          <a:p>
            <a:r>
              <a:rPr lang="en-US" sz="1100">
                <a:latin typeface="Comic Sans MS" panose="030F0702030302020204" pitchFamily="66" charset="0"/>
              </a:rPr>
              <a:t>  …</a:t>
            </a:r>
            <a:endParaRPr lang="en-US" sz="1400">
              <a:latin typeface="Comic Sans MS" panose="030F0702030302020204" pitchFamily="66" charset="0"/>
            </a:endParaRPr>
          </a:p>
          <a:p>
            <a:r>
              <a:rPr lang="en-US" sz="1200">
                <a:latin typeface="Comic Sans MS" panose="030F0702030302020204" pitchFamily="66" charset="0"/>
              </a:rPr>
              <a:t>}</a:t>
            </a:r>
          </a:p>
        </p:txBody>
      </p:sp>
      <p:sp>
        <p:nvSpPr>
          <p:cNvPr id="63" name="Rectangle 62">
            <a:extLst>
              <a:ext uri="{FF2B5EF4-FFF2-40B4-BE49-F238E27FC236}">
                <a16:creationId xmlns:a16="http://schemas.microsoft.com/office/drawing/2014/main" id="{74472A62-F357-4841-ABB1-049054670EC6}"/>
              </a:ext>
            </a:extLst>
          </p:cNvPr>
          <p:cNvSpPr/>
          <p:nvPr/>
        </p:nvSpPr>
        <p:spPr>
          <a:xfrm>
            <a:off x="8681665" y="4021952"/>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86A817-8A2B-4120-A60F-4D102549CCFD}"/>
              </a:ext>
            </a:extLst>
          </p:cNvPr>
          <p:cNvSpPr/>
          <p:nvPr/>
        </p:nvSpPr>
        <p:spPr>
          <a:xfrm>
            <a:off x="9600695" y="5015904"/>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69D58BE-1D86-47C8-919A-0F96689A800F}"/>
              </a:ext>
            </a:extLst>
          </p:cNvPr>
          <p:cNvSpPr/>
          <p:nvPr/>
        </p:nvSpPr>
        <p:spPr>
          <a:xfrm>
            <a:off x="9600695" y="5203515"/>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ACE8C774-7801-4722-B82C-9E92F6596792}"/>
              </a:ext>
            </a:extLst>
          </p:cNvPr>
          <p:cNvSpPr txBox="1"/>
          <p:nvPr/>
        </p:nvSpPr>
        <p:spPr>
          <a:xfrm>
            <a:off x="2166232" y="4057313"/>
            <a:ext cx="1406154" cy="1785104"/>
          </a:xfrm>
          <a:prstGeom prst="rect">
            <a:avLst/>
          </a:prstGeom>
          <a:noFill/>
        </p:spPr>
        <p:txBody>
          <a:bodyPr wrap="square" rtlCol="0">
            <a:spAutoFit/>
          </a:bodyPr>
          <a:lstStyle/>
          <a:p>
            <a:r>
              <a:rPr lang="en-US" sz="1000">
                <a:latin typeface="Comic Sans MS" panose="030F0702030302020204" pitchFamily="66" charset="0"/>
              </a:rPr>
              <a:t>struct </a:t>
            </a:r>
            <a:r>
              <a:rPr lang="en-US" sz="1200" b="1">
                <a:latin typeface="Comic Sans MS" panose="030F0702030302020204" pitchFamily="66" charset="0"/>
              </a:rPr>
              <a:t>EPROCESS</a:t>
            </a:r>
          </a:p>
          <a:p>
            <a:r>
              <a:rPr lang="en-US" sz="1200">
                <a:latin typeface="Comic Sans MS" panose="030F0702030302020204" pitchFamily="66" charset="0"/>
              </a:rPr>
              <a:t>{</a:t>
            </a:r>
          </a:p>
          <a:p>
            <a:r>
              <a:rPr lang="en-US" sz="1200">
                <a:latin typeface="Comic Sans MS" panose="030F0702030302020204" pitchFamily="66" charset="0"/>
              </a:rPr>
              <a:t>  …</a:t>
            </a:r>
          </a:p>
          <a:p>
            <a:r>
              <a:rPr lang="en-US" sz="1100">
                <a:latin typeface="Comic Sans MS" panose="030F0702030302020204" pitchFamily="66" charset="0"/>
              </a:rPr>
              <a:t>  </a:t>
            </a:r>
            <a:r>
              <a:rPr lang="en-US" sz="1000">
                <a:latin typeface="Comic Sans MS" panose="030F0702030302020204" pitchFamily="66" charset="0"/>
              </a:rPr>
              <a:t>LIST_ENTRY </a:t>
            </a:r>
            <a:r>
              <a:rPr lang="en-US" sz="700" b="1" u="sng">
                <a:solidFill>
                  <a:srgbClr val="00B050"/>
                </a:solidFill>
                <a:latin typeface="Comic Sans MS" panose="030F0702030302020204" pitchFamily="66" charset="0"/>
              </a:rPr>
              <a:t>0x1d8</a:t>
            </a:r>
            <a:endParaRPr lang="en-US" sz="1000" b="1" u="sng">
              <a:solidFill>
                <a:srgbClr val="00B050"/>
              </a:solidFill>
              <a:latin typeface="Comic Sans MS" panose="030F0702030302020204" pitchFamily="66" charset="0"/>
            </a:endParaRPr>
          </a:p>
          <a:p>
            <a:r>
              <a:rPr lang="en-US" sz="1000">
                <a:latin typeface="Comic Sans MS" panose="030F0702030302020204" pitchFamily="66" charset="0"/>
              </a:rPr>
              <a:t>  {</a:t>
            </a:r>
          </a:p>
          <a:p>
            <a:r>
              <a:rPr lang="en-US" sz="1000">
                <a:latin typeface="Comic Sans MS" panose="030F0702030302020204" pitchFamily="66" charset="0"/>
              </a:rPr>
              <a:t>     FLINK</a:t>
            </a:r>
          </a:p>
          <a:p>
            <a:r>
              <a:rPr lang="en-US" sz="1000">
                <a:latin typeface="Comic Sans MS" panose="030F0702030302020204" pitchFamily="66" charset="0"/>
              </a:rPr>
              <a:t>     BLINK</a:t>
            </a:r>
          </a:p>
          <a:p>
            <a:r>
              <a:rPr lang="en-US" sz="1000">
                <a:latin typeface="Comic Sans MS" panose="030F0702030302020204" pitchFamily="66" charset="0"/>
              </a:rPr>
              <a:t>  }</a:t>
            </a:r>
          </a:p>
          <a:p>
            <a:r>
              <a:rPr lang="en-US" sz="1100">
                <a:latin typeface="Comic Sans MS" panose="030F0702030302020204" pitchFamily="66" charset="0"/>
              </a:rPr>
              <a:t>  …</a:t>
            </a:r>
            <a:endParaRPr lang="en-US" sz="1400">
              <a:latin typeface="Comic Sans MS" panose="030F0702030302020204" pitchFamily="66" charset="0"/>
            </a:endParaRPr>
          </a:p>
          <a:p>
            <a:r>
              <a:rPr lang="en-US" sz="1200">
                <a:latin typeface="Comic Sans MS" panose="030F0702030302020204" pitchFamily="66" charset="0"/>
              </a:rPr>
              <a:t>}</a:t>
            </a:r>
          </a:p>
        </p:txBody>
      </p:sp>
      <p:sp>
        <p:nvSpPr>
          <p:cNvPr id="67" name="Rectangle 66">
            <a:extLst>
              <a:ext uri="{FF2B5EF4-FFF2-40B4-BE49-F238E27FC236}">
                <a16:creationId xmlns:a16="http://schemas.microsoft.com/office/drawing/2014/main" id="{3BB9D216-0BB3-4424-A26F-5E137C84CF7A}"/>
              </a:ext>
            </a:extLst>
          </p:cNvPr>
          <p:cNvSpPr/>
          <p:nvPr/>
        </p:nvSpPr>
        <p:spPr>
          <a:xfrm>
            <a:off x="2228283" y="4021952"/>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56E267D-0BBC-44F6-93F4-51BE62DFDEA8}"/>
              </a:ext>
            </a:extLst>
          </p:cNvPr>
          <p:cNvSpPr/>
          <p:nvPr/>
        </p:nvSpPr>
        <p:spPr>
          <a:xfrm>
            <a:off x="3147313" y="5015904"/>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E988FCA-DF87-4558-BE79-D3B0DDDF484C}"/>
              </a:ext>
            </a:extLst>
          </p:cNvPr>
          <p:cNvSpPr/>
          <p:nvPr/>
        </p:nvSpPr>
        <p:spPr>
          <a:xfrm>
            <a:off x="3147313" y="5203515"/>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Connector: Elbow 69">
            <a:extLst>
              <a:ext uri="{FF2B5EF4-FFF2-40B4-BE49-F238E27FC236}">
                <a16:creationId xmlns:a16="http://schemas.microsoft.com/office/drawing/2014/main" id="{77BE73FC-34C0-4C01-A40A-C520E29A7CAB}"/>
              </a:ext>
            </a:extLst>
          </p:cNvPr>
          <p:cNvCxnSpPr>
            <a:stCxn id="60" idx="3"/>
            <a:endCxn id="52" idx="0"/>
          </p:cNvCxnSpPr>
          <p:nvPr/>
        </p:nvCxnSpPr>
        <p:spPr>
          <a:xfrm flipV="1">
            <a:off x="4895467" y="5015904"/>
            <a:ext cx="1548100" cy="79829"/>
          </a:xfrm>
          <a:prstGeom prst="bentConnector4">
            <a:avLst>
              <a:gd name="adj1" fmla="val 22928"/>
              <a:gd name="adj2" fmla="val 346590"/>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1" name="Connector: Elbow 70">
            <a:extLst>
              <a:ext uri="{FF2B5EF4-FFF2-40B4-BE49-F238E27FC236}">
                <a16:creationId xmlns:a16="http://schemas.microsoft.com/office/drawing/2014/main" id="{B699E003-E88F-4850-BB3E-EB843CF57E08}"/>
              </a:ext>
            </a:extLst>
          </p:cNvPr>
          <p:cNvCxnSpPr>
            <a:stCxn id="68" idx="3"/>
            <a:endCxn id="60" idx="0"/>
          </p:cNvCxnSpPr>
          <p:nvPr/>
        </p:nvCxnSpPr>
        <p:spPr>
          <a:xfrm flipV="1">
            <a:off x="3321485" y="5015904"/>
            <a:ext cx="1486896" cy="79829"/>
          </a:xfrm>
          <a:prstGeom prst="bentConnector4">
            <a:avLst>
              <a:gd name="adj1" fmla="val 22089"/>
              <a:gd name="adj2" fmla="val 346590"/>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2" name="Connector: Elbow 71">
            <a:extLst>
              <a:ext uri="{FF2B5EF4-FFF2-40B4-BE49-F238E27FC236}">
                <a16:creationId xmlns:a16="http://schemas.microsoft.com/office/drawing/2014/main" id="{4B04B838-1255-4CCD-9862-7438F4467DFC}"/>
              </a:ext>
            </a:extLst>
          </p:cNvPr>
          <p:cNvCxnSpPr>
            <a:stCxn id="52" idx="3"/>
            <a:endCxn id="64" idx="0"/>
          </p:cNvCxnSpPr>
          <p:nvPr/>
        </p:nvCxnSpPr>
        <p:spPr>
          <a:xfrm flipV="1">
            <a:off x="6530653" y="5015904"/>
            <a:ext cx="3157128" cy="79829"/>
          </a:xfrm>
          <a:prstGeom prst="bentConnector4">
            <a:avLst>
              <a:gd name="adj1" fmla="val 11110"/>
              <a:gd name="adj2" fmla="val 34261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203DF046-6939-4F75-8068-9D1735543A59}"/>
              </a:ext>
            </a:extLst>
          </p:cNvPr>
          <p:cNvCxnSpPr>
            <a:stCxn id="64" idx="3"/>
            <a:endCxn id="68" idx="0"/>
          </p:cNvCxnSpPr>
          <p:nvPr/>
        </p:nvCxnSpPr>
        <p:spPr>
          <a:xfrm flipH="1" flipV="1">
            <a:off x="3234399" y="5015904"/>
            <a:ext cx="6540468" cy="79829"/>
          </a:xfrm>
          <a:prstGeom prst="bentConnector4">
            <a:avLst>
              <a:gd name="adj1" fmla="val -5048"/>
              <a:gd name="adj2" fmla="val 1579538"/>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4" name="Connector: Elbow 73">
            <a:extLst>
              <a:ext uri="{FF2B5EF4-FFF2-40B4-BE49-F238E27FC236}">
                <a16:creationId xmlns:a16="http://schemas.microsoft.com/office/drawing/2014/main" id="{36661701-3BC4-43EB-80EB-697DAE8F7EF1}"/>
              </a:ext>
            </a:extLst>
          </p:cNvPr>
          <p:cNvCxnSpPr>
            <a:stCxn id="61" idx="1"/>
            <a:endCxn id="69" idx="2"/>
          </p:cNvCxnSpPr>
          <p:nvPr/>
        </p:nvCxnSpPr>
        <p:spPr>
          <a:xfrm rot="10800000" flipV="1">
            <a:off x="3234399" y="5283344"/>
            <a:ext cx="1486896" cy="79828"/>
          </a:xfrm>
          <a:prstGeom prst="bentConnector4">
            <a:avLst>
              <a:gd name="adj1" fmla="val 71557"/>
              <a:gd name="adj2" fmla="val 386366"/>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5" name="Connector: Elbow 74">
            <a:extLst>
              <a:ext uri="{FF2B5EF4-FFF2-40B4-BE49-F238E27FC236}">
                <a16:creationId xmlns:a16="http://schemas.microsoft.com/office/drawing/2014/main" id="{011DC055-D92A-42FA-872E-48953725FC84}"/>
              </a:ext>
            </a:extLst>
          </p:cNvPr>
          <p:cNvCxnSpPr>
            <a:stCxn id="53" idx="1"/>
            <a:endCxn id="61" idx="2"/>
          </p:cNvCxnSpPr>
          <p:nvPr/>
        </p:nvCxnSpPr>
        <p:spPr>
          <a:xfrm rot="10800000" flipV="1">
            <a:off x="4808381" y="5283344"/>
            <a:ext cx="1548100" cy="79828"/>
          </a:xfrm>
          <a:prstGeom prst="bentConnector4">
            <a:avLst>
              <a:gd name="adj1" fmla="val 71251"/>
              <a:gd name="adj2" fmla="val 386366"/>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6" name="Connector: Elbow 75">
            <a:extLst>
              <a:ext uri="{FF2B5EF4-FFF2-40B4-BE49-F238E27FC236}">
                <a16:creationId xmlns:a16="http://schemas.microsoft.com/office/drawing/2014/main" id="{4231D34B-05C5-4C7B-BF04-8A232B6C199E}"/>
              </a:ext>
            </a:extLst>
          </p:cNvPr>
          <p:cNvCxnSpPr>
            <a:stCxn id="65" idx="1"/>
            <a:endCxn id="53" idx="2"/>
          </p:cNvCxnSpPr>
          <p:nvPr/>
        </p:nvCxnSpPr>
        <p:spPr>
          <a:xfrm rot="10800000" flipV="1">
            <a:off x="6443567" y="5283344"/>
            <a:ext cx="3157128" cy="79828"/>
          </a:xfrm>
          <a:prstGeom prst="bentConnector4">
            <a:avLst>
              <a:gd name="adj1" fmla="val 34139"/>
              <a:gd name="adj2" fmla="val 38636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F5B5AC7E-77C0-4460-B120-536CEF596AC1}"/>
              </a:ext>
            </a:extLst>
          </p:cNvPr>
          <p:cNvCxnSpPr>
            <a:stCxn id="69" idx="1"/>
            <a:endCxn id="65" idx="2"/>
          </p:cNvCxnSpPr>
          <p:nvPr/>
        </p:nvCxnSpPr>
        <p:spPr>
          <a:xfrm rot="10800000" flipH="1" flipV="1">
            <a:off x="3147313" y="5283344"/>
            <a:ext cx="6540468" cy="79828"/>
          </a:xfrm>
          <a:prstGeom prst="bentConnector4">
            <a:avLst>
              <a:gd name="adj1" fmla="val -3495"/>
              <a:gd name="adj2" fmla="val 879551"/>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7E2F3CB-D102-41B6-AD9D-7BD209085EDD}"/>
              </a:ext>
            </a:extLst>
          </p:cNvPr>
          <p:cNvCxnSpPr>
            <a:stCxn id="56" idx="3"/>
            <a:endCxn id="56" idx="0"/>
          </p:cNvCxnSpPr>
          <p:nvPr/>
        </p:nvCxnSpPr>
        <p:spPr>
          <a:xfrm flipH="1" flipV="1">
            <a:off x="8065674" y="5015904"/>
            <a:ext cx="87086" cy="79829"/>
          </a:xfrm>
          <a:prstGeom prst="bentConnector4">
            <a:avLst>
              <a:gd name="adj1" fmla="val -77777"/>
              <a:gd name="adj2" fmla="val 25378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C226950A-5583-4955-8760-563C41A737F1}"/>
              </a:ext>
            </a:extLst>
          </p:cNvPr>
          <p:cNvCxnSpPr>
            <a:stCxn id="57" idx="1"/>
            <a:endCxn id="56" idx="1"/>
          </p:cNvCxnSpPr>
          <p:nvPr/>
        </p:nvCxnSpPr>
        <p:spPr>
          <a:xfrm rot="10800000">
            <a:off x="7978588" y="5095734"/>
            <a:ext cx="12700" cy="187611"/>
          </a:xfrm>
          <a:prstGeom prst="bentConnector3">
            <a:avLst>
              <a:gd name="adj1" fmla="val 1266669"/>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37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1943161" cy="523220"/>
          </a:xfrm>
          <a:prstGeom prst="rect">
            <a:avLst/>
          </a:prstGeom>
          <a:noFill/>
        </p:spPr>
        <p:txBody>
          <a:bodyPr wrap="none" rtlCol="0">
            <a:spAutoFit/>
          </a:bodyPr>
          <a:lstStyle/>
          <a:p>
            <a:r>
              <a:rPr lang="es-ES" sz="2800" b="1">
                <a:solidFill>
                  <a:srgbClr val="DC032A"/>
                </a:solidFill>
                <a:latin typeface=""/>
              </a:rPr>
              <a:t>Keylogger</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D0AF282-5A7E-4E0D-B39C-14D340AA7AEA}"/>
              </a:ext>
            </a:extLst>
          </p:cNvPr>
          <p:cNvSpPr txBox="1">
            <a:spLocks/>
          </p:cNvSpPr>
          <p:nvPr/>
        </p:nvSpPr>
        <p:spPr>
          <a:xfrm>
            <a:off x="685800" y="1442408"/>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a:t>“Keystroke interception in kernel mode: The Windows keyboard driver stack routes all keystrokes through a device object called </a:t>
            </a:r>
            <a:r>
              <a:rPr lang="en-US" sz="2100">
                <a:solidFill>
                  <a:schemeClr val="accent2">
                    <a:lumMod val="75000"/>
                  </a:schemeClr>
                </a:solidFill>
              </a:rPr>
              <a:t>\Device\KeyboardClass0</a:t>
            </a:r>
            <a:r>
              <a:rPr lang="en-US" sz="2100"/>
              <a:t>. By attaching a driver to this device and registering a CompletionRoutine (a callback executed after an IRP has been processed by lower drivers, allowing access to data before it reaches the next stage), we can capture raw keystroke data before it propagates to user-mode applications like text editors or browsers.”</a:t>
            </a:r>
          </a:p>
        </p:txBody>
      </p:sp>
      <p:pic>
        <p:nvPicPr>
          <p:cNvPr id="9" name="Picture 8">
            <a:extLst>
              <a:ext uri="{FF2B5EF4-FFF2-40B4-BE49-F238E27FC236}">
                <a16:creationId xmlns:a16="http://schemas.microsoft.com/office/drawing/2014/main" id="{9E853EFE-455C-4AA6-A321-3A0514F04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401" y="5095733"/>
            <a:ext cx="1953992" cy="1953992"/>
          </a:xfrm>
          <a:prstGeom prst="rect">
            <a:avLst/>
          </a:prstGeom>
          <a:effectLst>
            <a:outerShdw blurRad="50800" sx="103000" sy="103000" algn="tl" rotWithShape="0">
              <a:srgbClr val="00B050"/>
            </a:outerShdw>
          </a:effectLst>
        </p:spPr>
      </p:pic>
      <p:sp>
        <p:nvSpPr>
          <p:cNvPr id="13" name="Rectangle 12">
            <a:extLst>
              <a:ext uri="{FF2B5EF4-FFF2-40B4-BE49-F238E27FC236}">
                <a16:creationId xmlns:a16="http://schemas.microsoft.com/office/drawing/2014/main" id="{715AD952-A602-47DC-8786-135C4024FBD0}"/>
              </a:ext>
            </a:extLst>
          </p:cNvPr>
          <p:cNvSpPr/>
          <p:nvPr/>
        </p:nvSpPr>
        <p:spPr>
          <a:xfrm>
            <a:off x="1807598" y="3440739"/>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40B381D-DF71-4AA4-AE02-767DBB23A44D}"/>
              </a:ext>
            </a:extLst>
          </p:cNvPr>
          <p:cNvSpPr txBox="1"/>
          <p:nvPr/>
        </p:nvSpPr>
        <p:spPr>
          <a:xfrm>
            <a:off x="11593893" y="4739691"/>
            <a:ext cx="593432" cy="707886"/>
          </a:xfrm>
          <a:prstGeom prst="rect">
            <a:avLst/>
          </a:prstGeom>
          <a:noFill/>
        </p:spPr>
        <p:txBody>
          <a:bodyPr wrap="none" rtlCol="0">
            <a:spAutoFit/>
          </a:bodyPr>
          <a:lstStyle/>
          <a:p>
            <a:r>
              <a:rPr lang="en-US" sz="4000" b="1"/>
              <a:t>III</a:t>
            </a:r>
          </a:p>
        </p:txBody>
      </p:sp>
      <p:sp>
        <p:nvSpPr>
          <p:cNvPr id="39" name="Rectangle 38">
            <a:extLst>
              <a:ext uri="{FF2B5EF4-FFF2-40B4-BE49-F238E27FC236}">
                <a16:creationId xmlns:a16="http://schemas.microsoft.com/office/drawing/2014/main" id="{2431426C-56DF-472E-A621-415EE6BA81EE}"/>
              </a:ext>
            </a:extLst>
          </p:cNvPr>
          <p:cNvSpPr/>
          <p:nvPr/>
        </p:nvSpPr>
        <p:spPr>
          <a:xfrm>
            <a:off x="1881805" y="3636858"/>
            <a:ext cx="2581977" cy="916118"/>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Keyboard Class Driver</a:t>
            </a:r>
          </a:p>
          <a:p>
            <a:pPr algn="ctr"/>
            <a:r>
              <a:rPr lang="en-US" sz="1400">
                <a:solidFill>
                  <a:schemeClr val="tx1"/>
                </a:solidFill>
              </a:rPr>
              <a:t>(kbdclass.sys)</a:t>
            </a:r>
          </a:p>
          <a:p>
            <a:pPr algn="ctr"/>
            <a:r>
              <a:rPr lang="en-US" sz="1400">
                <a:solidFill>
                  <a:schemeClr val="tx1"/>
                </a:solidFill>
              </a:rPr>
              <a:t>\Device\KeyboardClass0</a:t>
            </a:r>
          </a:p>
        </p:txBody>
      </p:sp>
      <p:sp>
        <p:nvSpPr>
          <p:cNvPr id="40" name="Rectangle 39">
            <a:extLst>
              <a:ext uri="{FF2B5EF4-FFF2-40B4-BE49-F238E27FC236}">
                <a16:creationId xmlns:a16="http://schemas.microsoft.com/office/drawing/2014/main" id="{49A30845-1177-449D-97B0-520ACA7FC3BC}"/>
              </a:ext>
            </a:extLst>
          </p:cNvPr>
          <p:cNvSpPr/>
          <p:nvPr/>
        </p:nvSpPr>
        <p:spPr>
          <a:xfrm>
            <a:off x="7728220" y="3636858"/>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Keyboard Port Driver</a:t>
            </a:r>
          </a:p>
          <a:p>
            <a:pPr algn="ctr"/>
            <a:r>
              <a:rPr lang="en-US" sz="1400">
                <a:solidFill>
                  <a:schemeClr val="tx1"/>
                </a:solidFill>
              </a:rPr>
              <a:t>(i8042prt.sys)</a:t>
            </a:r>
          </a:p>
        </p:txBody>
      </p:sp>
      <p:sp>
        <p:nvSpPr>
          <p:cNvPr id="41" name="Rectangle 40">
            <a:extLst>
              <a:ext uri="{FF2B5EF4-FFF2-40B4-BE49-F238E27FC236}">
                <a16:creationId xmlns:a16="http://schemas.microsoft.com/office/drawing/2014/main" id="{FD2D9DE4-6B12-491D-9F4D-6810ADC254AE}"/>
              </a:ext>
            </a:extLst>
          </p:cNvPr>
          <p:cNvSpPr/>
          <p:nvPr/>
        </p:nvSpPr>
        <p:spPr>
          <a:xfrm>
            <a:off x="7728218" y="5441262"/>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Physical Keyboard</a:t>
            </a:r>
          </a:p>
        </p:txBody>
      </p:sp>
      <p:sp>
        <p:nvSpPr>
          <p:cNvPr id="42" name="Rectangle 41">
            <a:extLst>
              <a:ext uri="{FF2B5EF4-FFF2-40B4-BE49-F238E27FC236}">
                <a16:creationId xmlns:a16="http://schemas.microsoft.com/office/drawing/2014/main" id="{CD9840DD-CA49-4A27-80B7-01BC35D68091}"/>
              </a:ext>
            </a:extLst>
          </p:cNvPr>
          <p:cNvSpPr/>
          <p:nvPr/>
        </p:nvSpPr>
        <p:spPr>
          <a:xfrm>
            <a:off x="5007141" y="4450254"/>
            <a:ext cx="2581977" cy="561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0000"/>
                </a:solidFill>
              </a:rPr>
              <a:t>Keylogger Driver</a:t>
            </a:r>
          </a:p>
          <a:p>
            <a:pPr algn="ctr"/>
            <a:r>
              <a:rPr lang="en-US" sz="1400">
                <a:solidFill>
                  <a:srgbClr val="FF0000"/>
                </a:solidFill>
              </a:rPr>
              <a:t>\Device\My Keylogger</a:t>
            </a:r>
          </a:p>
        </p:txBody>
      </p:sp>
      <p:sp>
        <p:nvSpPr>
          <p:cNvPr id="43" name="Rectangle 42">
            <a:extLst>
              <a:ext uri="{FF2B5EF4-FFF2-40B4-BE49-F238E27FC236}">
                <a16:creationId xmlns:a16="http://schemas.microsoft.com/office/drawing/2014/main" id="{796E0B8C-94D2-4106-A7E1-31637F66336A}"/>
              </a:ext>
            </a:extLst>
          </p:cNvPr>
          <p:cNvSpPr/>
          <p:nvPr/>
        </p:nvSpPr>
        <p:spPr>
          <a:xfrm>
            <a:off x="4805011" y="3916955"/>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Keyboard Filter Drivers</a:t>
            </a:r>
          </a:p>
          <a:p>
            <a:pPr algn="ctr"/>
            <a:r>
              <a:rPr lang="en-US" sz="1400">
                <a:solidFill>
                  <a:schemeClr val="tx1"/>
                </a:solidFill>
              </a:rPr>
              <a:t>(Optional 1..N)</a:t>
            </a:r>
          </a:p>
        </p:txBody>
      </p:sp>
      <p:sp>
        <p:nvSpPr>
          <p:cNvPr id="44" name="TextBox 43">
            <a:extLst>
              <a:ext uri="{FF2B5EF4-FFF2-40B4-BE49-F238E27FC236}">
                <a16:creationId xmlns:a16="http://schemas.microsoft.com/office/drawing/2014/main" id="{BF44AA7D-7961-46A8-860C-960ED1F6432C}"/>
              </a:ext>
            </a:extLst>
          </p:cNvPr>
          <p:cNvSpPr txBox="1"/>
          <p:nvPr/>
        </p:nvSpPr>
        <p:spPr>
          <a:xfrm>
            <a:off x="4878258" y="5026934"/>
            <a:ext cx="2783481" cy="600164"/>
          </a:xfrm>
          <a:prstGeom prst="rect">
            <a:avLst/>
          </a:prstGeom>
          <a:noFill/>
        </p:spPr>
        <p:txBody>
          <a:bodyPr wrap="square" rtlCol="0">
            <a:spAutoFit/>
          </a:bodyPr>
          <a:lstStyle/>
          <a:p>
            <a:pPr algn="just"/>
            <a:r>
              <a:rPr lang="en-US" sz="1100"/>
              <a:t>Attached to intercept IRP_MJ_READ requests and set a CompletionRoutine  to capture keystroke data.</a:t>
            </a:r>
          </a:p>
        </p:txBody>
      </p:sp>
      <p:sp>
        <p:nvSpPr>
          <p:cNvPr id="45" name="Rectangle 44">
            <a:extLst>
              <a:ext uri="{FF2B5EF4-FFF2-40B4-BE49-F238E27FC236}">
                <a16:creationId xmlns:a16="http://schemas.microsoft.com/office/drawing/2014/main" id="{2C8C4EDD-B7ED-4C06-B09D-72B032839C85}"/>
              </a:ext>
            </a:extLst>
          </p:cNvPr>
          <p:cNvSpPr/>
          <p:nvPr/>
        </p:nvSpPr>
        <p:spPr>
          <a:xfrm>
            <a:off x="1881805" y="5441262"/>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User Mode</a:t>
            </a:r>
          </a:p>
        </p:txBody>
      </p:sp>
      <p:cxnSp>
        <p:nvCxnSpPr>
          <p:cNvPr id="46" name="Straight Arrow Connector 45">
            <a:extLst>
              <a:ext uri="{FF2B5EF4-FFF2-40B4-BE49-F238E27FC236}">
                <a16:creationId xmlns:a16="http://schemas.microsoft.com/office/drawing/2014/main" id="{80C7C93F-F905-4CF7-A864-0B3185AFA29C}"/>
              </a:ext>
            </a:extLst>
          </p:cNvPr>
          <p:cNvCxnSpPr>
            <a:cxnSpLocks/>
            <a:stCxn id="39" idx="2"/>
            <a:endCxn id="45" idx="0"/>
          </p:cNvCxnSpPr>
          <p:nvPr/>
        </p:nvCxnSpPr>
        <p:spPr>
          <a:xfrm>
            <a:off x="3172794" y="4552976"/>
            <a:ext cx="0" cy="8882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BB48088-7E0A-4D97-A984-7B294D1F8AA3}"/>
              </a:ext>
            </a:extLst>
          </p:cNvPr>
          <p:cNvCxnSpPr>
            <a:stCxn id="41" idx="0"/>
            <a:endCxn id="40" idx="2"/>
          </p:cNvCxnSpPr>
          <p:nvPr/>
        </p:nvCxnSpPr>
        <p:spPr>
          <a:xfrm flipV="1">
            <a:off x="9019207" y="4198258"/>
            <a:ext cx="2" cy="124300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08F5F27-D5D7-4D8A-9500-CD8A62B0F495}"/>
              </a:ext>
            </a:extLst>
          </p:cNvPr>
          <p:cNvCxnSpPr>
            <a:cxnSpLocks/>
            <a:endCxn id="43" idx="3"/>
          </p:cNvCxnSpPr>
          <p:nvPr/>
        </p:nvCxnSpPr>
        <p:spPr>
          <a:xfrm rot="10800000" flipV="1">
            <a:off x="7386988" y="3949863"/>
            <a:ext cx="341232" cy="247792"/>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D7B62FB-F548-4915-9C21-F653ECE91D4C}"/>
              </a:ext>
            </a:extLst>
          </p:cNvPr>
          <p:cNvCxnSpPr>
            <a:cxnSpLocks/>
            <a:stCxn id="43" idx="1"/>
            <a:endCxn id="39" idx="3"/>
          </p:cNvCxnSpPr>
          <p:nvPr/>
        </p:nvCxnSpPr>
        <p:spPr>
          <a:xfrm rot="10800000">
            <a:off x="4463783" y="4094917"/>
            <a:ext cx="341229" cy="102738"/>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024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980303" cy="523220"/>
          </a:xfrm>
          <a:prstGeom prst="rect">
            <a:avLst/>
          </a:prstGeom>
          <a:noFill/>
        </p:spPr>
        <p:txBody>
          <a:bodyPr wrap="none" rtlCol="0">
            <a:spAutoFit/>
          </a:bodyPr>
          <a:lstStyle/>
          <a:p>
            <a:r>
              <a:rPr lang="es-ES" sz="2800" b="1">
                <a:solidFill>
                  <a:srgbClr val="DC032A"/>
                </a:solidFill>
                <a:latin typeface=""/>
              </a:rPr>
              <a:t>Network Control</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D0AF282-5A7E-4E0D-B39C-14D340AA7AEA}"/>
              </a:ext>
            </a:extLst>
          </p:cNvPr>
          <p:cNvSpPr txBox="1">
            <a:spLocks/>
          </p:cNvSpPr>
          <p:nvPr/>
        </p:nvSpPr>
        <p:spPr>
          <a:xfrm>
            <a:off x="685800" y="1442408"/>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a:t>“Windows Filtering Platform (WFP) allows real-time inspection and control of network connections. By attaching filters (static rules applied at specific layers of the network stack to identify traffic based on attributes like IPs or ports) and callouts (custom drivers that execute dynamic logic on flagged traffic), it’s possible to classify traffic based on metadata such as the remote IP address and the associated process. Traffic that matches specific rules can be blocked, logged, or modified, enabling comprehensive network security policies.”</a:t>
            </a:r>
          </a:p>
        </p:txBody>
      </p:sp>
      <p:pic>
        <p:nvPicPr>
          <p:cNvPr id="9" name="Picture 8">
            <a:extLst>
              <a:ext uri="{FF2B5EF4-FFF2-40B4-BE49-F238E27FC236}">
                <a16:creationId xmlns:a16="http://schemas.microsoft.com/office/drawing/2014/main" id="{9E853EFE-455C-4AA6-A321-3A0514F04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401" y="5095733"/>
            <a:ext cx="1953992" cy="1953992"/>
          </a:xfrm>
          <a:prstGeom prst="rect">
            <a:avLst/>
          </a:prstGeom>
          <a:effectLst>
            <a:outerShdw blurRad="50800" sx="103000" sy="103000" algn="tl" rotWithShape="0">
              <a:srgbClr val="00B050"/>
            </a:outerShdw>
          </a:effectLst>
        </p:spPr>
      </p:pic>
      <p:sp>
        <p:nvSpPr>
          <p:cNvPr id="13" name="Rectangle 12">
            <a:extLst>
              <a:ext uri="{FF2B5EF4-FFF2-40B4-BE49-F238E27FC236}">
                <a16:creationId xmlns:a16="http://schemas.microsoft.com/office/drawing/2014/main" id="{715AD952-A602-47DC-8786-135C4024FBD0}"/>
              </a:ext>
            </a:extLst>
          </p:cNvPr>
          <p:cNvSpPr/>
          <p:nvPr/>
        </p:nvSpPr>
        <p:spPr>
          <a:xfrm>
            <a:off x="1807598" y="3440739"/>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40B381D-DF71-4AA4-AE02-767DBB23A44D}"/>
              </a:ext>
            </a:extLst>
          </p:cNvPr>
          <p:cNvSpPr txBox="1"/>
          <p:nvPr/>
        </p:nvSpPr>
        <p:spPr>
          <a:xfrm>
            <a:off x="11593893" y="4739691"/>
            <a:ext cx="623889" cy="707886"/>
          </a:xfrm>
          <a:prstGeom prst="rect">
            <a:avLst/>
          </a:prstGeom>
          <a:noFill/>
        </p:spPr>
        <p:txBody>
          <a:bodyPr wrap="none" rtlCol="0">
            <a:spAutoFit/>
          </a:bodyPr>
          <a:lstStyle/>
          <a:p>
            <a:r>
              <a:rPr lang="en-US" sz="4000" b="1"/>
              <a:t>IV</a:t>
            </a:r>
          </a:p>
        </p:txBody>
      </p:sp>
      <p:sp>
        <p:nvSpPr>
          <p:cNvPr id="20" name="Rectangle 19">
            <a:extLst>
              <a:ext uri="{FF2B5EF4-FFF2-40B4-BE49-F238E27FC236}">
                <a16:creationId xmlns:a16="http://schemas.microsoft.com/office/drawing/2014/main" id="{92FA3E03-28BF-4E47-87C3-58DB7849A811}"/>
              </a:ext>
            </a:extLst>
          </p:cNvPr>
          <p:cNvSpPr/>
          <p:nvPr/>
        </p:nvSpPr>
        <p:spPr>
          <a:xfrm>
            <a:off x="1842390" y="3938279"/>
            <a:ext cx="1119892" cy="185734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Network Stack</a:t>
            </a:r>
          </a:p>
        </p:txBody>
      </p:sp>
      <p:sp>
        <p:nvSpPr>
          <p:cNvPr id="21" name="Rectangle 20">
            <a:extLst>
              <a:ext uri="{FF2B5EF4-FFF2-40B4-BE49-F238E27FC236}">
                <a16:creationId xmlns:a16="http://schemas.microsoft.com/office/drawing/2014/main" id="{F9925B4A-DD8B-4D41-A876-06A9A8EBC93A}"/>
              </a:ext>
            </a:extLst>
          </p:cNvPr>
          <p:cNvSpPr/>
          <p:nvPr/>
        </p:nvSpPr>
        <p:spPr>
          <a:xfrm>
            <a:off x="3357350" y="4318312"/>
            <a:ext cx="982133" cy="109728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Filter Engine</a:t>
            </a:r>
          </a:p>
        </p:txBody>
      </p:sp>
      <p:sp>
        <p:nvSpPr>
          <p:cNvPr id="22" name="Rectangle 21">
            <a:extLst>
              <a:ext uri="{FF2B5EF4-FFF2-40B4-BE49-F238E27FC236}">
                <a16:creationId xmlns:a16="http://schemas.microsoft.com/office/drawing/2014/main" id="{758BD184-A312-451D-B9E8-57E590B9F4EF}"/>
              </a:ext>
            </a:extLst>
          </p:cNvPr>
          <p:cNvSpPr/>
          <p:nvPr/>
        </p:nvSpPr>
        <p:spPr>
          <a:xfrm>
            <a:off x="4907501" y="4098550"/>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Callout F</a:t>
            </a:r>
          </a:p>
        </p:txBody>
      </p:sp>
      <p:sp>
        <p:nvSpPr>
          <p:cNvPr id="23" name="Rectangle 22">
            <a:extLst>
              <a:ext uri="{FF2B5EF4-FFF2-40B4-BE49-F238E27FC236}">
                <a16:creationId xmlns:a16="http://schemas.microsoft.com/office/drawing/2014/main" id="{3C73E4C1-07D3-4072-9FDB-A7FFBAE00C09}"/>
              </a:ext>
            </a:extLst>
          </p:cNvPr>
          <p:cNvSpPr/>
          <p:nvPr/>
        </p:nvSpPr>
        <p:spPr>
          <a:xfrm>
            <a:off x="6797359" y="3780688"/>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Layer 1</a:t>
            </a:r>
          </a:p>
        </p:txBody>
      </p:sp>
      <p:sp>
        <p:nvSpPr>
          <p:cNvPr id="24" name="Rectangle 23">
            <a:extLst>
              <a:ext uri="{FF2B5EF4-FFF2-40B4-BE49-F238E27FC236}">
                <a16:creationId xmlns:a16="http://schemas.microsoft.com/office/drawing/2014/main" id="{D45E28C8-165F-414D-AD4A-FB5075656B4A}"/>
              </a:ext>
            </a:extLst>
          </p:cNvPr>
          <p:cNvSpPr/>
          <p:nvPr/>
        </p:nvSpPr>
        <p:spPr>
          <a:xfrm>
            <a:off x="7017277" y="4038071"/>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Fields</a:t>
            </a:r>
          </a:p>
        </p:txBody>
      </p:sp>
      <p:sp>
        <p:nvSpPr>
          <p:cNvPr id="25" name="Rectangle 24">
            <a:extLst>
              <a:ext uri="{FF2B5EF4-FFF2-40B4-BE49-F238E27FC236}">
                <a16:creationId xmlns:a16="http://schemas.microsoft.com/office/drawing/2014/main" id="{535A2FEF-C82B-4FF4-A159-0EBF6CA97868}"/>
              </a:ext>
            </a:extLst>
          </p:cNvPr>
          <p:cNvSpPr/>
          <p:nvPr/>
        </p:nvSpPr>
        <p:spPr>
          <a:xfrm>
            <a:off x="8898594" y="3728417"/>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Filter A</a:t>
            </a:r>
          </a:p>
        </p:txBody>
      </p:sp>
      <p:sp>
        <p:nvSpPr>
          <p:cNvPr id="26" name="Rectangle 25">
            <a:extLst>
              <a:ext uri="{FF2B5EF4-FFF2-40B4-BE49-F238E27FC236}">
                <a16:creationId xmlns:a16="http://schemas.microsoft.com/office/drawing/2014/main" id="{81B8FD94-3452-46E5-A4BE-88E10FBB28DF}"/>
              </a:ext>
            </a:extLst>
          </p:cNvPr>
          <p:cNvSpPr/>
          <p:nvPr/>
        </p:nvSpPr>
        <p:spPr>
          <a:xfrm>
            <a:off x="9109921" y="3531063"/>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Conditions</a:t>
            </a:r>
          </a:p>
        </p:txBody>
      </p:sp>
      <p:sp>
        <p:nvSpPr>
          <p:cNvPr id="27" name="Rectangle 26">
            <a:extLst>
              <a:ext uri="{FF2B5EF4-FFF2-40B4-BE49-F238E27FC236}">
                <a16:creationId xmlns:a16="http://schemas.microsoft.com/office/drawing/2014/main" id="{2C865D63-30C4-4AA5-8B37-71E233FAAAB5}"/>
              </a:ext>
            </a:extLst>
          </p:cNvPr>
          <p:cNvSpPr/>
          <p:nvPr/>
        </p:nvSpPr>
        <p:spPr>
          <a:xfrm>
            <a:off x="8898594" y="4282400"/>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Filter B</a:t>
            </a:r>
          </a:p>
        </p:txBody>
      </p:sp>
      <p:sp>
        <p:nvSpPr>
          <p:cNvPr id="28" name="Rectangle 27">
            <a:extLst>
              <a:ext uri="{FF2B5EF4-FFF2-40B4-BE49-F238E27FC236}">
                <a16:creationId xmlns:a16="http://schemas.microsoft.com/office/drawing/2014/main" id="{85AD408C-4598-4155-8121-E4543EC501CC}"/>
              </a:ext>
            </a:extLst>
          </p:cNvPr>
          <p:cNvSpPr/>
          <p:nvPr/>
        </p:nvSpPr>
        <p:spPr>
          <a:xfrm>
            <a:off x="9109921" y="4085046"/>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Conditions</a:t>
            </a:r>
          </a:p>
        </p:txBody>
      </p:sp>
      <p:sp>
        <p:nvSpPr>
          <p:cNvPr id="29" name="Rectangle 28">
            <a:extLst>
              <a:ext uri="{FF2B5EF4-FFF2-40B4-BE49-F238E27FC236}">
                <a16:creationId xmlns:a16="http://schemas.microsoft.com/office/drawing/2014/main" id="{7F4C740B-1BE6-4851-A38A-5AAE1E2D54BE}"/>
              </a:ext>
            </a:extLst>
          </p:cNvPr>
          <p:cNvSpPr/>
          <p:nvPr/>
        </p:nvSpPr>
        <p:spPr>
          <a:xfrm>
            <a:off x="8898594" y="4830594"/>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Filter C</a:t>
            </a:r>
          </a:p>
        </p:txBody>
      </p:sp>
      <p:sp>
        <p:nvSpPr>
          <p:cNvPr id="30" name="Rectangle 29">
            <a:extLst>
              <a:ext uri="{FF2B5EF4-FFF2-40B4-BE49-F238E27FC236}">
                <a16:creationId xmlns:a16="http://schemas.microsoft.com/office/drawing/2014/main" id="{82E827B3-BEE7-4D33-A712-9781423A2ABC}"/>
              </a:ext>
            </a:extLst>
          </p:cNvPr>
          <p:cNvSpPr/>
          <p:nvPr/>
        </p:nvSpPr>
        <p:spPr>
          <a:xfrm>
            <a:off x="9109921" y="4633240"/>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Conditions</a:t>
            </a:r>
          </a:p>
        </p:txBody>
      </p:sp>
      <p:sp>
        <p:nvSpPr>
          <p:cNvPr id="31" name="Rectangle 30">
            <a:extLst>
              <a:ext uri="{FF2B5EF4-FFF2-40B4-BE49-F238E27FC236}">
                <a16:creationId xmlns:a16="http://schemas.microsoft.com/office/drawing/2014/main" id="{715FB632-8321-465D-928C-134121D7C4E6}"/>
              </a:ext>
            </a:extLst>
          </p:cNvPr>
          <p:cNvSpPr/>
          <p:nvPr/>
        </p:nvSpPr>
        <p:spPr>
          <a:xfrm>
            <a:off x="8898594" y="5394088"/>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Filter D</a:t>
            </a:r>
          </a:p>
        </p:txBody>
      </p:sp>
      <p:sp>
        <p:nvSpPr>
          <p:cNvPr id="32" name="Rectangle 31">
            <a:extLst>
              <a:ext uri="{FF2B5EF4-FFF2-40B4-BE49-F238E27FC236}">
                <a16:creationId xmlns:a16="http://schemas.microsoft.com/office/drawing/2014/main" id="{F81CFDBE-3011-47CA-B682-53A8EA6C0C39}"/>
              </a:ext>
            </a:extLst>
          </p:cNvPr>
          <p:cNvSpPr/>
          <p:nvPr/>
        </p:nvSpPr>
        <p:spPr>
          <a:xfrm>
            <a:off x="9109921" y="5196734"/>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Conditions</a:t>
            </a:r>
          </a:p>
        </p:txBody>
      </p:sp>
      <p:sp>
        <p:nvSpPr>
          <p:cNvPr id="33" name="Rectangle 32">
            <a:extLst>
              <a:ext uri="{FF2B5EF4-FFF2-40B4-BE49-F238E27FC236}">
                <a16:creationId xmlns:a16="http://schemas.microsoft.com/office/drawing/2014/main" id="{D1BA461D-2B35-44A7-8103-0BAC7FD2B5CC}"/>
              </a:ext>
            </a:extLst>
          </p:cNvPr>
          <p:cNvSpPr/>
          <p:nvPr/>
        </p:nvSpPr>
        <p:spPr>
          <a:xfrm>
            <a:off x="8898594" y="5938920"/>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Filter E</a:t>
            </a:r>
          </a:p>
        </p:txBody>
      </p:sp>
      <p:sp>
        <p:nvSpPr>
          <p:cNvPr id="34" name="Rectangle 33">
            <a:extLst>
              <a:ext uri="{FF2B5EF4-FFF2-40B4-BE49-F238E27FC236}">
                <a16:creationId xmlns:a16="http://schemas.microsoft.com/office/drawing/2014/main" id="{D8476C88-FA31-429E-8B25-1CC17D63F7D4}"/>
              </a:ext>
            </a:extLst>
          </p:cNvPr>
          <p:cNvSpPr/>
          <p:nvPr/>
        </p:nvSpPr>
        <p:spPr>
          <a:xfrm>
            <a:off x="9109921" y="5741566"/>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Conditions</a:t>
            </a:r>
          </a:p>
        </p:txBody>
      </p:sp>
      <p:cxnSp>
        <p:nvCxnSpPr>
          <p:cNvPr id="35" name="Straight Arrow Connector 34">
            <a:extLst>
              <a:ext uri="{FF2B5EF4-FFF2-40B4-BE49-F238E27FC236}">
                <a16:creationId xmlns:a16="http://schemas.microsoft.com/office/drawing/2014/main" id="{3E3C4CBA-89F4-44E1-A6C7-6444F113E79C}"/>
              </a:ext>
            </a:extLst>
          </p:cNvPr>
          <p:cNvCxnSpPr>
            <a:cxnSpLocks/>
            <a:stCxn id="20" idx="3"/>
            <a:endCxn id="21" idx="1"/>
          </p:cNvCxnSpPr>
          <p:nvPr/>
        </p:nvCxnSpPr>
        <p:spPr>
          <a:xfrm flipV="1">
            <a:off x="2962282" y="4866952"/>
            <a:ext cx="395068" cy="1"/>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79B2B7E8-196D-4CD5-B1C1-5D178A6F2DDF}"/>
              </a:ext>
            </a:extLst>
          </p:cNvPr>
          <p:cNvSpPr/>
          <p:nvPr/>
        </p:nvSpPr>
        <p:spPr>
          <a:xfrm>
            <a:off x="6797359" y="4609569"/>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Layer 2</a:t>
            </a:r>
          </a:p>
        </p:txBody>
      </p:sp>
      <p:sp>
        <p:nvSpPr>
          <p:cNvPr id="37" name="Rectangle 36">
            <a:extLst>
              <a:ext uri="{FF2B5EF4-FFF2-40B4-BE49-F238E27FC236}">
                <a16:creationId xmlns:a16="http://schemas.microsoft.com/office/drawing/2014/main" id="{C974F350-060D-4FCF-B4BF-FDDE32AC3EAC}"/>
              </a:ext>
            </a:extLst>
          </p:cNvPr>
          <p:cNvSpPr/>
          <p:nvPr/>
        </p:nvSpPr>
        <p:spPr>
          <a:xfrm>
            <a:off x="7017277" y="4866952"/>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Fields</a:t>
            </a:r>
          </a:p>
        </p:txBody>
      </p:sp>
      <p:sp>
        <p:nvSpPr>
          <p:cNvPr id="38" name="Rectangle 37">
            <a:extLst>
              <a:ext uri="{FF2B5EF4-FFF2-40B4-BE49-F238E27FC236}">
                <a16:creationId xmlns:a16="http://schemas.microsoft.com/office/drawing/2014/main" id="{2AB097FA-3E96-48D1-8E01-1F52C5F1717D}"/>
              </a:ext>
            </a:extLst>
          </p:cNvPr>
          <p:cNvSpPr/>
          <p:nvPr/>
        </p:nvSpPr>
        <p:spPr>
          <a:xfrm>
            <a:off x="6797359" y="5423161"/>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Layer 3</a:t>
            </a:r>
          </a:p>
        </p:txBody>
      </p:sp>
      <p:sp>
        <p:nvSpPr>
          <p:cNvPr id="50" name="Rectangle 49">
            <a:extLst>
              <a:ext uri="{FF2B5EF4-FFF2-40B4-BE49-F238E27FC236}">
                <a16:creationId xmlns:a16="http://schemas.microsoft.com/office/drawing/2014/main" id="{A63274C0-912C-4860-91D9-80CC96A9CB4B}"/>
              </a:ext>
            </a:extLst>
          </p:cNvPr>
          <p:cNvSpPr/>
          <p:nvPr/>
        </p:nvSpPr>
        <p:spPr>
          <a:xfrm>
            <a:off x="7017277" y="5680548"/>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Fields</a:t>
            </a:r>
          </a:p>
        </p:txBody>
      </p:sp>
      <p:sp>
        <p:nvSpPr>
          <p:cNvPr id="51" name="Rectangle 50">
            <a:extLst>
              <a:ext uri="{FF2B5EF4-FFF2-40B4-BE49-F238E27FC236}">
                <a16:creationId xmlns:a16="http://schemas.microsoft.com/office/drawing/2014/main" id="{ECB534F4-C708-4BD4-920F-D6E1C5BE72BC}"/>
              </a:ext>
            </a:extLst>
          </p:cNvPr>
          <p:cNvSpPr/>
          <p:nvPr/>
        </p:nvSpPr>
        <p:spPr>
          <a:xfrm>
            <a:off x="4907706" y="4732053"/>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Callout G</a:t>
            </a:r>
          </a:p>
        </p:txBody>
      </p:sp>
      <p:sp>
        <p:nvSpPr>
          <p:cNvPr id="52" name="Rectangle 51">
            <a:extLst>
              <a:ext uri="{FF2B5EF4-FFF2-40B4-BE49-F238E27FC236}">
                <a16:creationId xmlns:a16="http://schemas.microsoft.com/office/drawing/2014/main" id="{A8FB7989-EDE7-48C1-83A7-3D66F79E8818}"/>
              </a:ext>
            </a:extLst>
          </p:cNvPr>
          <p:cNvSpPr/>
          <p:nvPr/>
        </p:nvSpPr>
        <p:spPr>
          <a:xfrm>
            <a:off x="4907501" y="5362809"/>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Callout H</a:t>
            </a:r>
          </a:p>
        </p:txBody>
      </p:sp>
      <p:cxnSp>
        <p:nvCxnSpPr>
          <p:cNvPr id="53" name="Connector: Curved 52">
            <a:extLst>
              <a:ext uri="{FF2B5EF4-FFF2-40B4-BE49-F238E27FC236}">
                <a16:creationId xmlns:a16="http://schemas.microsoft.com/office/drawing/2014/main" id="{CD9B6F00-90DB-4E0B-ABBD-5FFC45C80070}"/>
              </a:ext>
            </a:extLst>
          </p:cNvPr>
          <p:cNvCxnSpPr>
            <a:stCxn id="21" idx="3"/>
            <a:endCxn id="22" idx="1"/>
          </p:cNvCxnSpPr>
          <p:nvPr/>
        </p:nvCxnSpPr>
        <p:spPr>
          <a:xfrm flipV="1">
            <a:off x="4339483" y="4236196"/>
            <a:ext cx="568018" cy="630756"/>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nector: Curved 53">
            <a:extLst>
              <a:ext uri="{FF2B5EF4-FFF2-40B4-BE49-F238E27FC236}">
                <a16:creationId xmlns:a16="http://schemas.microsoft.com/office/drawing/2014/main" id="{7C5EDD7C-CE22-49E4-8D15-10D4B903CF4B}"/>
              </a:ext>
            </a:extLst>
          </p:cNvPr>
          <p:cNvCxnSpPr>
            <a:stCxn id="21" idx="3"/>
            <a:endCxn id="52" idx="1"/>
          </p:cNvCxnSpPr>
          <p:nvPr/>
        </p:nvCxnSpPr>
        <p:spPr>
          <a:xfrm>
            <a:off x="4339483" y="4866952"/>
            <a:ext cx="568018" cy="633503"/>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282DE6CE-ED17-4F22-A916-9BB82E0BED03}"/>
              </a:ext>
            </a:extLst>
          </p:cNvPr>
          <p:cNvCxnSpPr>
            <a:stCxn id="21" idx="3"/>
            <a:endCxn id="51" idx="1"/>
          </p:cNvCxnSpPr>
          <p:nvPr/>
        </p:nvCxnSpPr>
        <p:spPr>
          <a:xfrm>
            <a:off x="4339483" y="4866952"/>
            <a:ext cx="568223" cy="2747"/>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B7FC9BD-7286-432C-94B7-6B5FB2F81701}"/>
              </a:ext>
            </a:extLst>
          </p:cNvPr>
          <p:cNvCxnSpPr>
            <a:stCxn id="23" idx="1"/>
            <a:endCxn id="22" idx="3"/>
          </p:cNvCxnSpPr>
          <p:nvPr/>
        </p:nvCxnSpPr>
        <p:spPr>
          <a:xfrm flipH="1">
            <a:off x="6129889" y="3918334"/>
            <a:ext cx="667470" cy="31786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CBE9D80A-99DD-4939-9E19-758BC6A46FDC}"/>
              </a:ext>
            </a:extLst>
          </p:cNvPr>
          <p:cNvCxnSpPr>
            <a:stCxn id="23" idx="1"/>
            <a:endCxn id="51" idx="3"/>
          </p:cNvCxnSpPr>
          <p:nvPr/>
        </p:nvCxnSpPr>
        <p:spPr>
          <a:xfrm flipH="1">
            <a:off x="6130094" y="3918334"/>
            <a:ext cx="667265" cy="95136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FEA49841-CC14-4183-A1D6-9D29F63F8ACB}"/>
              </a:ext>
            </a:extLst>
          </p:cNvPr>
          <p:cNvCxnSpPr>
            <a:stCxn id="38" idx="1"/>
            <a:endCxn id="52" idx="3"/>
          </p:cNvCxnSpPr>
          <p:nvPr/>
        </p:nvCxnSpPr>
        <p:spPr>
          <a:xfrm flipH="1" flipV="1">
            <a:off x="6129889" y="5500455"/>
            <a:ext cx="667470" cy="6035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D2937183-2524-4705-B435-E34A29088442}"/>
              </a:ext>
            </a:extLst>
          </p:cNvPr>
          <p:cNvCxnSpPr>
            <a:stCxn id="23" idx="3"/>
            <a:endCxn id="25" idx="1"/>
          </p:cNvCxnSpPr>
          <p:nvPr/>
        </p:nvCxnSpPr>
        <p:spPr>
          <a:xfrm flipV="1">
            <a:off x="7902158" y="3836425"/>
            <a:ext cx="996436" cy="81909"/>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823B242F-3AF2-4EAC-9FDA-618A93817FBC}"/>
              </a:ext>
            </a:extLst>
          </p:cNvPr>
          <p:cNvCxnSpPr>
            <a:stCxn id="23" idx="3"/>
            <a:endCxn id="27" idx="1"/>
          </p:cNvCxnSpPr>
          <p:nvPr/>
        </p:nvCxnSpPr>
        <p:spPr>
          <a:xfrm>
            <a:off x="7902158" y="3918334"/>
            <a:ext cx="996436" cy="47207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4D262B98-DA3C-4915-A361-9B82C102D2C1}"/>
              </a:ext>
            </a:extLst>
          </p:cNvPr>
          <p:cNvCxnSpPr>
            <a:stCxn id="36" idx="3"/>
            <a:endCxn id="29" idx="1"/>
          </p:cNvCxnSpPr>
          <p:nvPr/>
        </p:nvCxnSpPr>
        <p:spPr>
          <a:xfrm>
            <a:off x="7902158" y="4747215"/>
            <a:ext cx="996436" cy="191387"/>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DF118758-839E-4B38-A0E7-D11F581B6AEC}"/>
              </a:ext>
            </a:extLst>
          </p:cNvPr>
          <p:cNvCxnSpPr>
            <a:stCxn id="36" idx="3"/>
            <a:endCxn id="31" idx="1"/>
          </p:cNvCxnSpPr>
          <p:nvPr/>
        </p:nvCxnSpPr>
        <p:spPr>
          <a:xfrm>
            <a:off x="7902158" y="4747215"/>
            <a:ext cx="996436" cy="75488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9F2C8B8B-6C63-4E4C-8D06-609092B8D034}"/>
              </a:ext>
            </a:extLst>
          </p:cNvPr>
          <p:cNvCxnSpPr>
            <a:stCxn id="38" idx="3"/>
            <a:endCxn id="33" idx="1"/>
          </p:cNvCxnSpPr>
          <p:nvPr/>
        </p:nvCxnSpPr>
        <p:spPr>
          <a:xfrm>
            <a:off x="7902158" y="5560807"/>
            <a:ext cx="996436" cy="48612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576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ECA2DA-86A6-5774-5FBA-8CE5E1F745D9}"/>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2" name="CuadroTexto 1">
            <a:extLst>
              <a:ext uri="{FF2B5EF4-FFF2-40B4-BE49-F238E27FC236}">
                <a16:creationId xmlns:a16="http://schemas.microsoft.com/office/drawing/2014/main" id="{315722E2-B59E-7A53-F376-98E86252DA7E}"/>
              </a:ext>
            </a:extLst>
          </p:cNvPr>
          <p:cNvSpPr txBox="1"/>
          <p:nvPr/>
        </p:nvSpPr>
        <p:spPr>
          <a:xfrm>
            <a:off x="420129" y="383059"/>
            <a:ext cx="5158785" cy="954107"/>
          </a:xfrm>
          <a:prstGeom prst="rect">
            <a:avLst/>
          </a:prstGeom>
          <a:noFill/>
        </p:spPr>
        <p:txBody>
          <a:bodyPr wrap="none" rtlCol="0">
            <a:spAutoFit/>
          </a:bodyPr>
          <a:lstStyle/>
          <a:p>
            <a:r>
              <a:rPr lang="es-ES" sz="2800" b="1" i="1">
                <a:solidFill>
                  <a:srgbClr val="DC032A"/>
                </a:solidFill>
                <a:latin typeface=""/>
              </a:rPr>
              <a:t>Start-ups</a:t>
            </a:r>
            <a:r>
              <a:rPr lang="es-ES" sz="2800" b="1">
                <a:solidFill>
                  <a:srgbClr val="DC032A"/>
                </a:solidFill>
                <a:latin typeface=""/>
              </a:rPr>
              <a:t> vs emprendimiento</a:t>
            </a:r>
          </a:p>
          <a:p>
            <a:r>
              <a:rPr lang="es-ES" sz="2800" b="1">
                <a:solidFill>
                  <a:srgbClr val="DC032A"/>
                </a:solidFill>
                <a:latin typeface=""/>
              </a:rPr>
              <a:t>tradicional</a:t>
            </a:r>
          </a:p>
        </p:txBody>
      </p:sp>
      <p:sp>
        <p:nvSpPr>
          <p:cNvPr id="3" name="Rectángulo 2">
            <a:extLst>
              <a:ext uri="{FF2B5EF4-FFF2-40B4-BE49-F238E27FC236}">
                <a16:creationId xmlns:a16="http://schemas.microsoft.com/office/drawing/2014/main" id="{296F56CB-645E-346E-58B5-11C564077795}"/>
              </a:ext>
            </a:extLst>
          </p:cNvPr>
          <p:cNvSpPr/>
          <p:nvPr/>
        </p:nvSpPr>
        <p:spPr>
          <a:xfrm>
            <a:off x="531340" y="1470454"/>
            <a:ext cx="827903" cy="123568"/>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Un dibujo con letras&#10;&#10;Descripción generada automáticamente con confianza media">
            <a:extLst>
              <a:ext uri="{FF2B5EF4-FFF2-40B4-BE49-F238E27FC236}">
                <a16:creationId xmlns:a16="http://schemas.microsoft.com/office/drawing/2014/main" id="{331B103A-CB09-047E-FE66-D8E44219EC41}"/>
              </a:ext>
            </a:extLst>
          </p:cNvPr>
          <p:cNvPicPr>
            <a:picLocks noChangeAspect="1"/>
          </p:cNvPicPr>
          <p:nvPr/>
        </p:nvPicPr>
        <p:blipFill>
          <a:blip r:embed="rId3"/>
          <a:stretch>
            <a:fillRect/>
          </a:stretch>
        </p:blipFill>
        <p:spPr>
          <a:xfrm>
            <a:off x="5740400" y="1255643"/>
            <a:ext cx="711200" cy="5105400"/>
          </a:xfrm>
          <a:prstGeom prst="rect">
            <a:avLst/>
          </a:prstGeom>
        </p:spPr>
      </p:pic>
      <p:sp>
        <p:nvSpPr>
          <p:cNvPr id="6" name="CuadroTexto 5">
            <a:extLst>
              <a:ext uri="{FF2B5EF4-FFF2-40B4-BE49-F238E27FC236}">
                <a16:creationId xmlns:a16="http://schemas.microsoft.com/office/drawing/2014/main" id="{B2B4A7EE-AADC-2F01-D06A-8FC596C8F8D9}"/>
              </a:ext>
            </a:extLst>
          </p:cNvPr>
          <p:cNvSpPr txBox="1"/>
          <p:nvPr/>
        </p:nvSpPr>
        <p:spPr>
          <a:xfrm>
            <a:off x="1142577" y="3359761"/>
            <a:ext cx="4517081" cy="2893100"/>
          </a:xfrm>
          <a:prstGeom prst="rect">
            <a:avLst/>
          </a:prstGeom>
          <a:noFill/>
        </p:spPr>
        <p:txBody>
          <a:bodyPr wrap="square" rtlCol="0">
            <a:spAutoFit/>
          </a:bodyPr>
          <a:lstStyle/>
          <a:p>
            <a:pPr marL="285750" indent="-285750">
              <a:buSzPct val="92000"/>
              <a:buBlip>
                <a:blip r:embed="rId4"/>
              </a:buBlip>
            </a:pPr>
            <a:r>
              <a:rPr lang="es-ES" sz="1400">
                <a:solidFill>
                  <a:srgbClr val="3E5163"/>
                </a:solidFill>
              </a:rPr>
              <a:t>Empresas digitales/base tecnológica</a:t>
            </a:r>
          </a:p>
          <a:p>
            <a:pPr marL="285750" indent="-285750">
              <a:buSzPct val="92000"/>
              <a:buBlip>
                <a:blip r:embed="rId4"/>
              </a:buBlip>
            </a:pPr>
            <a:r>
              <a:rPr lang="es-ES" sz="1400">
                <a:solidFill>
                  <a:srgbClr val="3E5163"/>
                </a:solidFill>
              </a:rPr>
              <a:t>Explotación de nuevos modelos de negocio</a:t>
            </a:r>
          </a:p>
          <a:p>
            <a:pPr marL="285750" indent="-285750">
              <a:buSzPct val="92000"/>
              <a:buBlip>
                <a:blip r:embed="rId4"/>
              </a:buBlip>
            </a:pPr>
            <a:r>
              <a:rPr lang="es-ES" sz="1400">
                <a:solidFill>
                  <a:srgbClr val="3E5163"/>
                </a:solidFill>
              </a:rPr>
              <a:t>Modelo de negocio escalable: crecimiento exponencial en ventas y crecimiento lineal en costes</a:t>
            </a:r>
          </a:p>
          <a:p>
            <a:pPr marL="285750" indent="-285750">
              <a:buSzPct val="92000"/>
              <a:buBlip>
                <a:blip r:embed="rId4"/>
              </a:buBlip>
            </a:pPr>
            <a:r>
              <a:rPr lang="es-ES" sz="1400">
                <a:solidFill>
                  <a:srgbClr val="3E5163"/>
                </a:solidFill>
              </a:rPr>
              <a:t>Ventaja competitiva basada en la innovación</a:t>
            </a:r>
          </a:p>
          <a:p>
            <a:pPr marL="285750" indent="-285750">
              <a:buSzPct val="92000"/>
              <a:buBlip>
                <a:blip r:embed="rId4"/>
              </a:buBlip>
            </a:pPr>
            <a:r>
              <a:rPr lang="es-ES" sz="1400">
                <a:solidFill>
                  <a:srgbClr val="3E5163"/>
                </a:solidFill>
              </a:rPr>
              <a:t>Alto riesgo debido a su alto contenido innovador</a:t>
            </a:r>
          </a:p>
          <a:p>
            <a:pPr marL="285750" indent="-285750">
              <a:buSzPct val="92000"/>
              <a:buBlip>
                <a:blip r:embed="rId4"/>
              </a:buBlip>
            </a:pPr>
            <a:r>
              <a:rPr lang="es-ES" sz="1400">
                <a:solidFill>
                  <a:srgbClr val="3E5163"/>
                </a:solidFill>
              </a:rPr>
              <a:t>Necesidad de elevado volumen de financiación y dificultad de acceso a la misma en fases iniciales</a:t>
            </a:r>
          </a:p>
          <a:p>
            <a:pPr marL="285750" indent="-285750">
              <a:buSzPct val="92000"/>
              <a:buBlip>
                <a:blip r:embed="rId4"/>
              </a:buBlip>
            </a:pPr>
            <a:r>
              <a:rPr lang="es-ES" sz="1400">
                <a:solidFill>
                  <a:srgbClr val="3E5163"/>
                </a:solidFill>
              </a:rPr>
              <a:t>Fuentes de financiación FFF (family, fools and Friends), capital riesgo, business angels. La garantía la supone el equipo.</a:t>
            </a:r>
          </a:p>
          <a:p>
            <a:pPr marL="285750" indent="-285750">
              <a:buSzPct val="92000"/>
              <a:buBlip>
                <a:blip r:embed="rId4"/>
              </a:buBlip>
            </a:pPr>
            <a:r>
              <a:rPr lang="es-ES" sz="1400">
                <a:solidFill>
                  <a:srgbClr val="3E5163"/>
                </a:solidFill>
              </a:rPr>
              <a:t>Dependencia en captación y retención de empleados altamente cualificados.</a:t>
            </a:r>
          </a:p>
        </p:txBody>
      </p:sp>
      <p:pic>
        <p:nvPicPr>
          <p:cNvPr id="10" name="Imagen 9" descr="Icono&#10;&#10;Descripción generada automáticamente">
            <a:extLst>
              <a:ext uri="{FF2B5EF4-FFF2-40B4-BE49-F238E27FC236}">
                <a16:creationId xmlns:a16="http://schemas.microsoft.com/office/drawing/2014/main" id="{88028A43-A245-359B-660C-8B964C292379}"/>
              </a:ext>
            </a:extLst>
          </p:cNvPr>
          <p:cNvPicPr>
            <a:picLocks noChangeAspect="1"/>
          </p:cNvPicPr>
          <p:nvPr/>
        </p:nvPicPr>
        <p:blipFill>
          <a:blip r:embed="rId5"/>
          <a:stretch>
            <a:fillRect/>
          </a:stretch>
        </p:blipFill>
        <p:spPr>
          <a:xfrm>
            <a:off x="2575617" y="1594022"/>
            <a:ext cx="1651000" cy="1663700"/>
          </a:xfrm>
          <a:prstGeom prst="rect">
            <a:avLst/>
          </a:prstGeom>
        </p:spPr>
      </p:pic>
      <p:sp>
        <p:nvSpPr>
          <p:cNvPr id="11" name="CuadroTexto 10">
            <a:extLst>
              <a:ext uri="{FF2B5EF4-FFF2-40B4-BE49-F238E27FC236}">
                <a16:creationId xmlns:a16="http://schemas.microsoft.com/office/drawing/2014/main" id="{8806024F-EBE2-BB90-9E69-AC9060B16F4F}"/>
              </a:ext>
            </a:extLst>
          </p:cNvPr>
          <p:cNvSpPr txBox="1"/>
          <p:nvPr/>
        </p:nvSpPr>
        <p:spPr>
          <a:xfrm>
            <a:off x="6740188" y="3359761"/>
            <a:ext cx="4517081" cy="1384995"/>
          </a:xfrm>
          <a:prstGeom prst="rect">
            <a:avLst/>
          </a:prstGeom>
          <a:noFill/>
        </p:spPr>
        <p:txBody>
          <a:bodyPr wrap="square" rtlCol="0">
            <a:spAutoFit/>
          </a:bodyPr>
          <a:lstStyle/>
          <a:p>
            <a:pPr marL="285750" indent="-285750">
              <a:buSzPct val="93000"/>
              <a:buBlip>
                <a:blip r:embed="rId4"/>
              </a:buBlip>
            </a:pPr>
            <a:r>
              <a:rPr lang="es-ES" sz="1400">
                <a:solidFill>
                  <a:srgbClr val="3E5163"/>
                </a:solidFill>
              </a:rPr>
              <a:t>Explotación de modelos de negocio convencionales</a:t>
            </a:r>
          </a:p>
          <a:p>
            <a:pPr marL="285750" indent="-285750">
              <a:buSzPct val="93000"/>
              <a:buBlip>
                <a:blip r:embed="rId4"/>
              </a:buBlip>
            </a:pPr>
            <a:r>
              <a:rPr lang="es-ES" sz="1400">
                <a:solidFill>
                  <a:srgbClr val="3E5163"/>
                </a:solidFill>
              </a:rPr>
              <a:t>Crecimiento estable, modelo de negocio sostenible</a:t>
            </a:r>
          </a:p>
          <a:p>
            <a:pPr marL="285750" indent="-285750">
              <a:buSzPct val="93000"/>
              <a:buBlip>
                <a:blip r:embed="rId4"/>
              </a:buBlip>
            </a:pPr>
            <a:r>
              <a:rPr lang="es-ES" sz="1400">
                <a:solidFill>
                  <a:srgbClr val="3E5163"/>
                </a:solidFill>
              </a:rPr>
              <a:t>Fuente de financiación tradicional: préstamos y recursos propios. Garantía real y/o personal.</a:t>
            </a:r>
          </a:p>
          <a:p>
            <a:pPr marL="285750" indent="-285750">
              <a:buSzPct val="93000"/>
              <a:buBlip>
                <a:blip r:embed="rId4"/>
              </a:buBlip>
            </a:pPr>
            <a:r>
              <a:rPr lang="es-ES" sz="1400">
                <a:solidFill>
                  <a:srgbClr val="3E5163"/>
                </a:solidFill>
              </a:rPr>
              <a:t>Centrada en mantener el negocio y/o generar un crecimiento % estable. </a:t>
            </a:r>
          </a:p>
        </p:txBody>
      </p:sp>
      <p:pic>
        <p:nvPicPr>
          <p:cNvPr id="12" name="Imagen 11">
            <a:extLst>
              <a:ext uri="{FF2B5EF4-FFF2-40B4-BE49-F238E27FC236}">
                <a16:creationId xmlns:a16="http://schemas.microsoft.com/office/drawing/2014/main" id="{08792C6A-5104-5783-F374-2DE0895AF20E}"/>
              </a:ext>
            </a:extLst>
          </p:cNvPr>
          <p:cNvPicPr>
            <a:picLocks noChangeAspect="1"/>
          </p:cNvPicPr>
          <p:nvPr/>
        </p:nvPicPr>
        <p:blipFill>
          <a:blip r:embed="rId6"/>
          <a:srcRect/>
          <a:stretch/>
        </p:blipFill>
        <p:spPr>
          <a:xfrm>
            <a:off x="8192278" y="1594022"/>
            <a:ext cx="1612900" cy="1663700"/>
          </a:xfrm>
          <a:prstGeom prst="rect">
            <a:avLst/>
          </a:prstGeom>
        </p:spPr>
      </p:pic>
    </p:spTree>
    <p:extLst>
      <p:ext uri="{BB962C8B-B14F-4D97-AF65-F5344CB8AC3E}">
        <p14:creationId xmlns:p14="http://schemas.microsoft.com/office/powerpoint/2010/main" val="9320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323346" cy="523220"/>
          </a:xfrm>
          <a:prstGeom prst="rect">
            <a:avLst/>
          </a:prstGeom>
          <a:noFill/>
        </p:spPr>
        <p:txBody>
          <a:bodyPr wrap="none" rtlCol="0">
            <a:spAutoFit/>
          </a:bodyPr>
          <a:lstStyle/>
          <a:p>
            <a:r>
              <a:rPr lang="es-ES" sz="2800" b="1">
                <a:solidFill>
                  <a:srgbClr val="DC032A"/>
                </a:solidFill>
                <a:latin typeface=""/>
              </a:rPr>
              <a:t>Network Requests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D0AF282-5A7E-4E0D-B39C-14D340AA7AEA}"/>
              </a:ext>
            </a:extLst>
          </p:cNvPr>
          <p:cNvSpPr txBox="1">
            <a:spLocks/>
          </p:cNvSpPr>
          <p:nvPr/>
        </p:nvSpPr>
        <p:spPr>
          <a:xfrm>
            <a:off x="685800" y="1442408"/>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t>“WinSock Kernel (WSK) allows kernel-mode programs to perform complex network operations, such as establishing connections, binding sockets, and transferring data. With support for asynchronous communication using IRPs, WSK enables efficient and controlled interaction with network protocols, ensuring low-latency communication and making it a robust solution for implementing kernel-level networking features.”</a:t>
            </a:r>
          </a:p>
        </p:txBody>
      </p:sp>
      <p:pic>
        <p:nvPicPr>
          <p:cNvPr id="9" name="Picture 8">
            <a:extLst>
              <a:ext uri="{FF2B5EF4-FFF2-40B4-BE49-F238E27FC236}">
                <a16:creationId xmlns:a16="http://schemas.microsoft.com/office/drawing/2014/main" id="{9E853EFE-455C-4AA6-A321-3A0514F04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401" y="5095733"/>
            <a:ext cx="1953992" cy="1953992"/>
          </a:xfrm>
          <a:prstGeom prst="rect">
            <a:avLst/>
          </a:prstGeom>
          <a:effectLst>
            <a:outerShdw blurRad="50800" sx="103000" sy="103000" algn="tl" rotWithShape="0">
              <a:srgbClr val="00B050"/>
            </a:outerShdw>
          </a:effectLst>
        </p:spPr>
      </p:pic>
      <p:sp>
        <p:nvSpPr>
          <p:cNvPr id="13" name="Rectangle 12">
            <a:extLst>
              <a:ext uri="{FF2B5EF4-FFF2-40B4-BE49-F238E27FC236}">
                <a16:creationId xmlns:a16="http://schemas.microsoft.com/office/drawing/2014/main" id="{715AD952-A602-47DC-8786-135C4024FBD0}"/>
              </a:ext>
            </a:extLst>
          </p:cNvPr>
          <p:cNvSpPr/>
          <p:nvPr/>
        </p:nvSpPr>
        <p:spPr>
          <a:xfrm>
            <a:off x="1807598" y="3440739"/>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240B381D-DF71-4AA4-AE02-767DBB23A44D}"/>
              </a:ext>
            </a:extLst>
          </p:cNvPr>
          <p:cNvSpPr txBox="1"/>
          <p:nvPr/>
        </p:nvSpPr>
        <p:spPr>
          <a:xfrm>
            <a:off x="11593893" y="4739691"/>
            <a:ext cx="487634" cy="707886"/>
          </a:xfrm>
          <a:prstGeom prst="rect">
            <a:avLst/>
          </a:prstGeom>
          <a:noFill/>
        </p:spPr>
        <p:txBody>
          <a:bodyPr wrap="none" rtlCol="0">
            <a:spAutoFit/>
          </a:bodyPr>
          <a:lstStyle/>
          <a:p>
            <a:r>
              <a:rPr lang="en-US" sz="4000" b="1"/>
              <a:t>V</a:t>
            </a:r>
          </a:p>
        </p:txBody>
      </p:sp>
      <p:sp>
        <p:nvSpPr>
          <p:cNvPr id="42" name="Rectangle 41">
            <a:extLst>
              <a:ext uri="{FF2B5EF4-FFF2-40B4-BE49-F238E27FC236}">
                <a16:creationId xmlns:a16="http://schemas.microsoft.com/office/drawing/2014/main" id="{517DCB57-4895-40EB-A96A-C8D76706FF6C}"/>
              </a:ext>
            </a:extLst>
          </p:cNvPr>
          <p:cNvSpPr/>
          <p:nvPr/>
        </p:nvSpPr>
        <p:spPr>
          <a:xfrm>
            <a:off x="5278386" y="3555078"/>
            <a:ext cx="163637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I/O Manager</a:t>
            </a:r>
          </a:p>
        </p:txBody>
      </p:sp>
      <p:sp>
        <p:nvSpPr>
          <p:cNvPr id="43" name="Rectangle 42">
            <a:extLst>
              <a:ext uri="{FF2B5EF4-FFF2-40B4-BE49-F238E27FC236}">
                <a16:creationId xmlns:a16="http://schemas.microsoft.com/office/drawing/2014/main" id="{E6613E9E-061B-42CC-ADE1-FEB0FD234B91}"/>
              </a:ext>
            </a:extLst>
          </p:cNvPr>
          <p:cNvSpPr/>
          <p:nvPr/>
        </p:nvSpPr>
        <p:spPr>
          <a:xfrm>
            <a:off x="5143677" y="4382096"/>
            <a:ext cx="190464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WinSock Kernel (WSK)</a:t>
            </a:r>
          </a:p>
        </p:txBody>
      </p:sp>
      <p:sp>
        <p:nvSpPr>
          <p:cNvPr id="44" name="Rectangle 43">
            <a:extLst>
              <a:ext uri="{FF2B5EF4-FFF2-40B4-BE49-F238E27FC236}">
                <a16:creationId xmlns:a16="http://schemas.microsoft.com/office/drawing/2014/main" id="{FDB0077D-983C-42C0-8918-E9B57631E726}"/>
              </a:ext>
            </a:extLst>
          </p:cNvPr>
          <p:cNvSpPr/>
          <p:nvPr/>
        </p:nvSpPr>
        <p:spPr>
          <a:xfrm>
            <a:off x="3869680" y="5209115"/>
            <a:ext cx="1423185" cy="9515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TCP/IPV4</a:t>
            </a:r>
          </a:p>
          <a:p>
            <a:pPr algn="ctr"/>
            <a:r>
              <a:rPr lang="en-US" sz="1200">
                <a:solidFill>
                  <a:schemeClr val="tx1"/>
                </a:solidFill>
              </a:rPr>
              <a:t>\Device\TCP</a:t>
            </a:r>
          </a:p>
          <a:p>
            <a:pPr algn="ctr"/>
            <a:r>
              <a:rPr lang="en-US" sz="1200">
                <a:solidFill>
                  <a:schemeClr val="tx1"/>
                </a:solidFill>
              </a:rPr>
              <a:t>\Device\UDP</a:t>
            </a:r>
          </a:p>
          <a:p>
            <a:pPr algn="ctr"/>
            <a:r>
              <a:rPr lang="en-US" sz="1200">
                <a:solidFill>
                  <a:schemeClr val="tx1"/>
                </a:solidFill>
              </a:rPr>
              <a:t>\Device\RAW</a:t>
            </a:r>
          </a:p>
        </p:txBody>
      </p:sp>
      <p:sp>
        <p:nvSpPr>
          <p:cNvPr id="45" name="Rectangle 44">
            <a:extLst>
              <a:ext uri="{FF2B5EF4-FFF2-40B4-BE49-F238E27FC236}">
                <a16:creationId xmlns:a16="http://schemas.microsoft.com/office/drawing/2014/main" id="{53725221-B7CA-4881-87A9-34229BB07D68}"/>
              </a:ext>
            </a:extLst>
          </p:cNvPr>
          <p:cNvSpPr/>
          <p:nvPr/>
        </p:nvSpPr>
        <p:spPr>
          <a:xfrm>
            <a:off x="5384407" y="5209113"/>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TCP/IPV6</a:t>
            </a:r>
          </a:p>
          <a:p>
            <a:pPr lvl="0" algn="ctr"/>
            <a:r>
              <a:rPr lang="en-US" sz="1200">
                <a:solidFill>
                  <a:schemeClr val="tx1"/>
                </a:solidFill>
              </a:rPr>
              <a:t>\Device\TCP6</a:t>
            </a:r>
          </a:p>
          <a:p>
            <a:pPr lvl="0" algn="ctr"/>
            <a:r>
              <a:rPr lang="en-US" sz="1200">
                <a:solidFill>
                  <a:schemeClr val="tx1"/>
                </a:solidFill>
              </a:rPr>
              <a:t>\Device\UDP6</a:t>
            </a:r>
          </a:p>
          <a:p>
            <a:pPr lvl="0" algn="ctr"/>
            <a:r>
              <a:rPr lang="en-US" sz="1200">
                <a:solidFill>
                  <a:schemeClr val="tx1"/>
                </a:solidFill>
              </a:rPr>
              <a:t>\Device\RAW6</a:t>
            </a:r>
          </a:p>
        </p:txBody>
      </p:sp>
      <p:sp>
        <p:nvSpPr>
          <p:cNvPr id="46" name="Rectangle 45">
            <a:extLst>
              <a:ext uri="{FF2B5EF4-FFF2-40B4-BE49-F238E27FC236}">
                <a16:creationId xmlns:a16="http://schemas.microsoft.com/office/drawing/2014/main" id="{D6E20AC2-E215-478B-AC1C-80A9C6CA8499}"/>
              </a:ext>
            </a:extLst>
          </p:cNvPr>
          <p:cNvSpPr/>
          <p:nvPr/>
        </p:nvSpPr>
        <p:spPr>
          <a:xfrm>
            <a:off x="6899134" y="5209113"/>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 Party</a:t>
            </a:r>
          </a:p>
          <a:p>
            <a:pPr lvl="0" algn="ctr"/>
            <a:r>
              <a:rPr lang="en-US" sz="1200">
                <a:solidFill>
                  <a:schemeClr val="tx1"/>
                </a:solidFill>
              </a:rPr>
              <a:t>\Device\Proto</a:t>
            </a:r>
          </a:p>
        </p:txBody>
      </p:sp>
    </p:spTree>
    <p:extLst>
      <p:ext uri="{BB962C8B-B14F-4D97-AF65-F5344CB8AC3E}">
        <p14:creationId xmlns:p14="http://schemas.microsoft.com/office/powerpoint/2010/main" val="37346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361544" cy="523220"/>
          </a:xfrm>
          <a:prstGeom prst="rect">
            <a:avLst/>
          </a:prstGeom>
          <a:noFill/>
        </p:spPr>
        <p:txBody>
          <a:bodyPr wrap="none" rtlCol="0">
            <a:spAutoFit/>
          </a:bodyPr>
          <a:lstStyle/>
          <a:p>
            <a:r>
              <a:rPr lang="es-ES" sz="2800" b="1">
                <a:solidFill>
                  <a:srgbClr val="DC032A"/>
                </a:solidFill>
                <a:latin typeface=""/>
              </a:rPr>
              <a:t>Hide Folders</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D0AF282-5A7E-4E0D-B39C-14D340AA7AEA}"/>
              </a:ext>
            </a:extLst>
          </p:cNvPr>
          <p:cNvSpPr txBox="1">
            <a:spLocks/>
          </p:cNvSpPr>
          <p:nvPr/>
        </p:nvSpPr>
        <p:spPr>
          <a:xfrm>
            <a:off x="685800" y="1442408"/>
            <a:ext cx="10820400" cy="4024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t>“MiniFilters attach to the file system stack to filter I/O operations. </a:t>
            </a:r>
            <a:r>
              <a:rPr lang="en-US" sz="2200">
                <a:solidFill>
                  <a:schemeClr val="bg1"/>
                </a:solidFill>
              </a:rPr>
              <a:t>Using a PreOperation callback (triggered before the file system processes a request), access to files or directories can be explicitly denied by returning STATUS_ACCESS_DENIED or FLT_PREOP_COMPLETE. In the PostOperation callback (triggered after the request finishes), the DirectoryBuffer - which temporarily holds the directory listing - can be modified to remove specific entries, effectively making files and folders invisible to user-mode applications like File Explorer.”</a:t>
            </a:r>
          </a:p>
        </p:txBody>
      </p:sp>
      <p:pic>
        <p:nvPicPr>
          <p:cNvPr id="9" name="Picture 8">
            <a:extLst>
              <a:ext uri="{FF2B5EF4-FFF2-40B4-BE49-F238E27FC236}">
                <a16:creationId xmlns:a16="http://schemas.microsoft.com/office/drawing/2014/main" id="{9E853EFE-455C-4AA6-A321-3A0514F04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401" y="5095733"/>
            <a:ext cx="1953992" cy="1953992"/>
          </a:xfrm>
          <a:prstGeom prst="rect">
            <a:avLst/>
          </a:prstGeom>
          <a:effectLst>
            <a:outerShdw blurRad="50800" sx="103000" sy="103000" algn="tl" rotWithShape="0">
              <a:srgbClr val="00B050"/>
            </a:outerShdw>
          </a:effectLst>
        </p:spPr>
      </p:pic>
      <p:sp>
        <p:nvSpPr>
          <p:cNvPr id="13" name="Rectangle 12">
            <a:extLst>
              <a:ext uri="{FF2B5EF4-FFF2-40B4-BE49-F238E27FC236}">
                <a16:creationId xmlns:a16="http://schemas.microsoft.com/office/drawing/2014/main" id="{715AD952-A602-47DC-8786-135C4024FBD0}"/>
              </a:ext>
            </a:extLst>
          </p:cNvPr>
          <p:cNvSpPr/>
          <p:nvPr/>
        </p:nvSpPr>
        <p:spPr>
          <a:xfrm>
            <a:off x="1807598" y="2072641"/>
            <a:ext cx="8576803" cy="416958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240B381D-DF71-4AA4-AE02-767DBB23A44D}"/>
              </a:ext>
            </a:extLst>
          </p:cNvPr>
          <p:cNvSpPr txBox="1"/>
          <p:nvPr/>
        </p:nvSpPr>
        <p:spPr>
          <a:xfrm>
            <a:off x="11593893" y="4739691"/>
            <a:ext cx="623889" cy="707886"/>
          </a:xfrm>
          <a:prstGeom prst="rect">
            <a:avLst/>
          </a:prstGeom>
          <a:noFill/>
        </p:spPr>
        <p:txBody>
          <a:bodyPr wrap="none" rtlCol="0">
            <a:spAutoFit/>
          </a:bodyPr>
          <a:lstStyle/>
          <a:p>
            <a:r>
              <a:rPr lang="en-US" sz="4000" b="1"/>
              <a:t>VI</a:t>
            </a:r>
          </a:p>
        </p:txBody>
      </p:sp>
      <p:pic>
        <p:nvPicPr>
          <p:cNvPr id="17" name="Picture 16">
            <a:extLst>
              <a:ext uri="{FF2B5EF4-FFF2-40B4-BE49-F238E27FC236}">
                <a16:creationId xmlns:a16="http://schemas.microsoft.com/office/drawing/2014/main" id="{330EBBD1-94BE-4967-BEFC-A1920EC50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162" y="2129132"/>
            <a:ext cx="4488150" cy="2669984"/>
          </a:xfrm>
          <a:prstGeom prst="rect">
            <a:avLst/>
          </a:prstGeom>
        </p:spPr>
      </p:pic>
      <p:pic>
        <p:nvPicPr>
          <p:cNvPr id="18" name="Picture 17">
            <a:extLst>
              <a:ext uri="{FF2B5EF4-FFF2-40B4-BE49-F238E27FC236}">
                <a16:creationId xmlns:a16="http://schemas.microsoft.com/office/drawing/2014/main" id="{BECF7E62-794A-4C09-AA4C-8708B696A14A}"/>
              </a:ext>
            </a:extLst>
          </p:cNvPr>
          <p:cNvPicPr>
            <a:picLocks noChangeAspect="1"/>
          </p:cNvPicPr>
          <p:nvPr/>
        </p:nvPicPr>
        <p:blipFill rotWithShape="1">
          <a:blip r:embed="rId6">
            <a:extLst>
              <a:ext uri="{28A0092B-C50C-407E-A947-70E740481C1C}">
                <a14:useLocalDpi xmlns:a14="http://schemas.microsoft.com/office/drawing/2010/main" val="0"/>
              </a:ext>
            </a:extLst>
          </a:blip>
          <a:srcRect b="7382"/>
          <a:stretch/>
        </p:blipFill>
        <p:spPr>
          <a:xfrm>
            <a:off x="1868558" y="4860076"/>
            <a:ext cx="4739359" cy="1350161"/>
          </a:xfrm>
          <a:prstGeom prst="rect">
            <a:avLst/>
          </a:prstGeom>
        </p:spPr>
      </p:pic>
      <p:sp>
        <p:nvSpPr>
          <p:cNvPr id="20" name="Rectangle 19">
            <a:extLst>
              <a:ext uri="{FF2B5EF4-FFF2-40B4-BE49-F238E27FC236}">
                <a16:creationId xmlns:a16="http://schemas.microsoft.com/office/drawing/2014/main" id="{D2955025-AEC6-4544-9A97-CBD17331FE5A}"/>
              </a:ext>
            </a:extLst>
          </p:cNvPr>
          <p:cNvSpPr/>
          <p:nvPr/>
        </p:nvSpPr>
        <p:spPr>
          <a:xfrm>
            <a:off x="1868558" y="5157579"/>
            <a:ext cx="4558791" cy="862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6464797-B464-4A31-B770-41E32894EF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0018" y="2316014"/>
            <a:ext cx="2570911" cy="3780752"/>
          </a:xfrm>
          <a:prstGeom prst="rect">
            <a:avLst/>
          </a:prstGeom>
        </p:spPr>
      </p:pic>
      <p:pic>
        <p:nvPicPr>
          <p:cNvPr id="22" name="Picture 21">
            <a:extLst>
              <a:ext uri="{FF2B5EF4-FFF2-40B4-BE49-F238E27FC236}">
                <a16:creationId xmlns:a16="http://schemas.microsoft.com/office/drawing/2014/main" id="{635C0FA4-E9E4-48A0-BABA-83D2D98BC104}"/>
              </a:ext>
            </a:extLst>
          </p:cNvPr>
          <p:cNvPicPr>
            <a:picLocks noChangeAspect="1"/>
          </p:cNvPicPr>
          <p:nvPr/>
        </p:nvPicPr>
        <p:blipFill rotWithShape="1">
          <a:blip r:embed="rId8">
            <a:extLst>
              <a:ext uri="{28A0092B-C50C-407E-A947-70E740481C1C}">
                <a14:useLocalDpi xmlns:a14="http://schemas.microsoft.com/office/drawing/2010/main" val="0"/>
              </a:ext>
            </a:extLst>
          </a:blip>
          <a:srcRect l="2849" t="2041" r="4081" b="2321"/>
          <a:stretch/>
        </p:blipFill>
        <p:spPr>
          <a:xfrm>
            <a:off x="9305178" y="4862854"/>
            <a:ext cx="891563" cy="1227563"/>
          </a:xfrm>
          <a:prstGeom prst="rect">
            <a:avLst/>
          </a:prstGeom>
        </p:spPr>
      </p:pic>
    </p:spTree>
    <p:extLst>
      <p:ext uri="{BB962C8B-B14F-4D97-AF65-F5344CB8AC3E}">
        <p14:creationId xmlns:p14="http://schemas.microsoft.com/office/powerpoint/2010/main" val="1784259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403222" cy="523220"/>
          </a:xfrm>
          <a:prstGeom prst="rect">
            <a:avLst/>
          </a:prstGeom>
          <a:noFill/>
        </p:spPr>
        <p:txBody>
          <a:bodyPr wrap="none" rtlCol="0">
            <a:spAutoFit/>
          </a:bodyPr>
          <a:lstStyle/>
          <a:p>
            <a:r>
              <a:rPr lang="es-ES" sz="2800" b="1">
                <a:solidFill>
                  <a:srgbClr val="DC032A"/>
                </a:solidFill>
                <a:latin typeface=""/>
              </a:rPr>
              <a:t>The Gateway</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ontent Placeholder 2">
            <a:extLst>
              <a:ext uri="{FF2B5EF4-FFF2-40B4-BE49-F238E27FC236}">
                <a16:creationId xmlns:a16="http://schemas.microsoft.com/office/drawing/2014/main" id="{931EFA63-BE8A-4952-8D96-68C5DB765A18}"/>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rgbClr val="C00000"/>
                </a:solidFill>
              </a:rPr>
              <a:t>Rootkit Installation</a:t>
            </a:r>
          </a:p>
          <a:p>
            <a:pPr marL="0" indent="0" algn="just">
              <a:buFont typeface="Arial" panose="020B0604020202020204" pitchFamily="34" charset="0"/>
              <a:buNone/>
            </a:pPr>
            <a:r>
              <a:rPr lang="es-ES" sz="2800">
                <a:solidFill>
                  <a:srgbClr val="C00000"/>
                </a:solidFill>
              </a:rPr>
              <a:t>Kernel Mode Driver</a:t>
            </a:r>
            <a:endParaRPr lang="en-US">
              <a:solidFill>
                <a:srgbClr val="C00000"/>
              </a:solidFill>
            </a:endParaRPr>
          </a:p>
        </p:txBody>
      </p:sp>
      <p:pic>
        <p:nvPicPr>
          <p:cNvPr id="10" name="Picture 9">
            <a:extLst>
              <a:ext uri="{FF2B5EF4-FFF2-40B4-BE49-F238E27FC236}">
                <a16:creationId xmlns:a16="http://schemas.microsoft.com/office/drawing/2014/main" id="{0B7FF719-A093-4856-9FFC-E82519A2A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pic>
        <p:nvPicPr>
          <p:cNvPr id="11" name="Picture 10">
            <a:extLst>
              <a:ext uri="{FF2B5EF4-FFF2-40B4-BE49-F238E27FC236}">
                <a16:creationId xmlns:a16="http://schemas.microsoft.com/office/drawing/2014/main" id="{68E1D27E-C2A5-413E-9920-D86DBB189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2623"/>
            <a:ext cx="3346489" cy="3011840"/>
          </a:xfrm>
          <a:prstGeom prst="rect">
            <a:avLst/>
          </a:prstGeom>
        </p:spPr>
      </p:pic>
    </p:spTree>
    <p:extLst>
      <p:ext uri="{BB962C8B-B14F-4D97-AF65-F5344CB8AC3E}">
        <p14:creationId xmlns:p14="http://schemas.microsoft.com/office/powerpoint/2010/main" val="107096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403222" cy="523220"/>
          </a:xfrm>
          <a:prstGeom prst="rect">
            <a:avLst/>
          </a:prstGeom>
          <a:noFill/>
        </p:spPr>
        <p:txBody>
          <a:bodyPr wrap="none" rtlCol="0">
            <a:spAutoFit/>
          </a:bodyPr>
          <a:lstStyle/>
          <a:p>
            <a:r>
              <a:rPr lang="es-ES" sz="2800" b="1">
                <a:solidFill>
                  <a:srgbClr val="DC032A"/>
                </a:solidFill>
                <a:latin typeface=""/>
              </a:rPr>
              <a:t>The Gateway</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ontent Placeholder 2">
            <a:extLst>
              <a:ext uri="{FF2B5EF4-FFF2-40B4-BE49-F238E27FC236}">
                <a16:creationId xmlns:a16="http://schemas.microsoft.com/office/drawing/2014/main" id="{931EFA63-BE8A-4952-8D96-68C5DB765A18}"/>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rgbClr val="C00000"/>
                </a:solidFill>
              </a:rPr>
              <a:t>Rootkit Installation</a:t>
            </a:r>
          </a:p>
          <a:p>
            <a:pPr marL="0" indent="0" algn="just">
              <a:buFont typeface="Arial" panose="020B0604020202020204" pitchFamily="34" charset="0"/>
              <a:buNone/>
            </a:pPr>
            <a:r>
              <a:rPr lang="es-ES" sz="2800">
                <a:solidFill>
                  <a:srgbClr val="C00000"/>
                </a:solidFill>
              </a:rPr>
              <a:t>Kernel Mode Driver</a:t>
            </a:r>
            <a:endParaRPr lang="en-US">
              <a:solidFill>
                <a:srgbClr val="C00000"/>
              </a:solidFill>
            </a:endParaRPr>
          </a:p>
        </p:txBody>
      </p:sp>
      <p:pic>
        <p:nvPicPr>
          <p:cNvPr id="10" name="Picture 9">
            <a:extLst>
              <a:ext uri="{FF2B5EF4-FFF2-40B4-BE49-F238E27FC236}">
                <a16:creationId xmlns:a16="http://schemas.microsoft.com/office/drawing/2014/main" id="{0B7FF719-A093-4856-9FFC-E82519A2A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pic>
        <p:nvPicPr>
          <p:cNvPr id="11" name="Picture 10">
            <a:extLst>
              <a:ext uri="{FF2B5EF4-FFF2-40B4-BE49-F238E27FC236}">
                <a16:creationId xmlns:a16="http://schemas.microsoft.com/office/drawing/2014/main" id="{68E1D27E-C2A5-413E-9920-D86DBB189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2623"/>
            <a:ext cx="3346489" cy="3011840"/>
          </a:xfrm>
          <a:prstGeom prst="rect">
            <a:avLst/>
          </a:prstGeom>
        </p:spPr>
      </p:pic>
      <p:sp>
        <p:nvSpPr>
          <p:cNvPr id="8" name="Content Placeholder 2">
            <a:extLst>
              <a:ext uri="{FF2B5EF4-FFF2-40B4-BE49-F238E27FC236}">
                <a16:creationId xmlns:a16="http://schemas.microsoft.com/office/drawing/2014/main" id="{B6916609-7D33-4728-B152-63F6949A9D0D}"/>
              </a:ext>
            </a:extLst>
          </p:cNvPr>
          <p:cNvSpPr txBox="1">
            <a:spLocks/>
          </p:cNvSpPr>
          <p:nvPr/>
        </p:nvSpPr>
        <p:spPr>
          <a:xfrm>
            <a:off x="204075" y="3160453"/>
            <a:ext cx="7659760" cy="36155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a:p>
          <a:p>
            <a:pPr algn="l"/>
            <a:endParaRPr lang="en-US" sz="1600"/>
          </a:p>
          <a:p>
            <a:pPr algn="l"/>
            <a:r>
              <a:rPr lang="en-US" sz="1600"/>
              <a:t>1. Vulnerable Kernel Driver		(BYOVD)</a:t>
            </a:r>
          </a:p>
        </p:txBody>
      </p:sp>
      <p:sp>
        <p:nvSpPr>
          <p:cNvPr id="12" name="Rectangle 11">
            <a:extLst>
              <a:ext uri="{FF2B5EF4-FFF2-40B4-BE49-F238E27FC236}">
                <a16:creationId xmlns:a16="http://schemas.microsoft.com/office/drawing/2014/main" id="{3F48E8A4-3C38-4568-8D7E-3363DD80EFC9}"/>
              </a:ext>
            </a:extLst>
          </p:cNvPr>
          <p:cNvSpPr/>
          <p:nvPr/>
        </p:nvSpPr>
        <p:spPr>
          <a:xfrm>
            <a:off x="3990659" y="4025884"/>
            <a:ext cx="3330335" cy="369332"/>
          </a:xfrm>
          <a:prstGeom prst="rect">
            <a:avLst/>
          </a:prstGeom>
        </p:spPr>
        <p:txBody>
          <a:bodyPr wrap="none">
            <a:spAutoFit/>
          </a:bodyPr>
          <a:lstStyle/>
          <a:p>
            <a:r>
              <a:rPr lang="en-US"/>
              <a:t>Bring Your Own Vulnerable Driver</a:t>
            </a:r>
          </a:p>
        </p:txBody>
      </p:sp>
      <p:sp>
        <p:nvSpPr>
          <p:cNvPr id="13" name="TextBox 12">
            <a:extLst>
              <a:ext uri="{FF2B5EF4-FFF2-40B4-BE49-F238E27FC236}">
                <a16:creationId xmlns:a16="http://schemas.microsoft.com/office/drawing/2014/main" id="{D13BC586-09FA-45B3-964D-D3CD695C6D3A}"/>
              </a:ext>
            </a:extLst>
          </p:cNvPr>
          <p:cNvSpPr txBox="1"/>
          <p:nvPr/>
        </p:nvSpPr>
        <p:spPr>
          <a:xfrm rot="20885917">
            <a:off x="5758083" y="3697201"/>
            <a:ext cx="1702582" cy="369332"/>
          </a:xfrm>
          <a:prstGeom prst="rect">
            <a:avLst/>
          </a:prstGeom>
          <a:noFill/>
        </p:spPr>
        <p:txBody>
          <a:bodyPr wrap="none" rtlCol="0">
            <a:spAutoFit/>
          </a:bodyPr>
          <a:lstStyle/>
          <a:p>
            <a:r>
              <a:rPr lang="en-US">
                <a:solidFill>
                  <a:srgbClr val="C00000"/>
                </a:solidFill>
              </a:rPr>
              <a:t>Not Well Known</a:t>
            </a:r>
          </a:p>
        </p:txBody>
      </p:sp>
      <p:pic>
        <p:nvPicPr>
          <p:cNvPr id="16" name="Picture 15">
            <a:extLst>
              <a:ext uri="{FF2B5EF4-FFF2-40B4-BE49-F238E27FC236}">
                <a16:creationId xmlns:a16="http://schemas.microsoft.com/office/drawing/2014/main" id="{A075C987-209A-40AF-84BD-7E7A97ACA4A2}"/>
              </a:ext>
            </a:extLst>
          </p:cNvPr>
          <p:cNvPicPr>
            <a:picLocks noChangeAspect="1"/>
          </p:cNvPicPr>
          <p:nvPr/>
        </p:nvPicPr>
        <p:blipFill rotWithShape="1">
          <a:blip r:embed="rId6">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20" name="Picture 19">
            <a:extLst>
              <a:ext uri="{FF2B5EF4-FFF2-40B4-BE49-F238E27FC236}">
                <a16:creationId xmlns:a16="http://schemas.microsoft.com/office/drawing/2014/main" id="{49FCD3CF-BEAE-4259-9989-4427EB2769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spTree>
    <p:extLst>
      <p:ext uri="{BB962C8B-B14F-4D97-AF65-F5344CB8AC3E}">
        <p14:creationId xmlns:p14="http://schemas.microsoft.com/office/powerpoint/2010/main" val="2554616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403222" cy="523220"/>
          </a:xfrm>
          <a:prstGeom prst="rect">
            <a:avLst/>
          </a:prstGeom>
          <a:noFill/>
        </p:spPr>
        <p:txBody>
          <a:bodyPr wrap="none" rtlCol="0">
            <a:spAutoFit/>
          </a:bodyPr>
          <a:lstStyle/>
          <a:p>
            <a:r>
              <a:rPr lang="es-ES" sz="2800" b="1">
                <a:solidFill>
                  <a:srgbClr val="DC032A"/>
                </a:solidFill>
                <a:latin typeface=""/>
              </a:rPr>
              <a:t>The Gateway</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ontent Placeholder 2">
            <a:extLst>
              <a:ext uri="{FF2B5EF4-FFF2-40B4-BE49-F238E27FC236}">
                <a16:creationId xmlns:a16="http://schemas.microsoft.com/office/drawing/2014/main" id="{931EFA63-BE8A-4952-8D96-68C5DB765A18}"/>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rgbClr val="C00000"/>
                </a:solidFill>
              </a:rPr>
              <a:t>Rootkit Installation</a:t>
            </a:r>
          </a:p>
          <a:p>
            <a:pPr marL="0" indent="0" algn="just">
              <a:buFont typeface="Arial" panose="020B0604020202020204" pitchFamily="34" charset="0"/>
              <a:buNone/>
            </a:pPr>
            <a:r>
              <a:rPr lang="es-ES" sz="2800">
                <a:solidFill>
                  <a:srgbClr val="C00000"/>
                </a:solidFill>
              </a:rPr>
              <a:t>Kernel Mode Driver</a:t>
            </a:r>
            <a:endParaRPr lang="en-US">
              <a:solidFill>
                <a:srgbClr val="C00000"/>
              </a:solidFill>
            </a:endParaRPr>
          </a:p>
        </p:txBody>
      </p:sp>
      <p:pic>
        <p:nvPicPr>
          <p:cNvPr id="10" name="Picture 9">
            <a:extLst>
              <a:ext uri="{FF2B5EF4-FFF2-40B4-BE49-F238E27FC236}">
                <a16:creationId xmlns:a16="http://schemas.microsoft.com/office/drawing/2014/main" id="{0B7FF719-A093-4856-9FFC-E82519A2A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pic>
        <p:nvPicPr>
          <p:cNvPr id="11" name="Picture 10">
            <a:extLst>
              <a:ext uri="{FF2B5EF4-FFF2-40B4-BE49-F238E27FC236}">
                <a16:creationId xmlns:a16="http://schemas.microsoft.com/office/drawing/2014/main" id="{68E1D27E-C2A5-413E-9920-D86DBB189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2623"/>
            <a:ext cx="3346489" cy="3011840"/>
          </a:xfrm>
          <a:prstGeom prst="rect">
            <a:avLst/>
          </a:prstGeom>
        </p:spPr>
      </p:pic>
      <p:sp>
        <p:nvSpPr>
          <p:cNvPr id="8" name="Content Placeholder 2">
            <a:extLst>
              <a:ext uri="{FF2B5EF4-FFF2-40B4-BE49-F238E27FC236}">
                <a16:creationId xmlns:a16="http://schemas.microsoft.com/office/drawing/2014/main" id="{B6916609-7D33-4728-B152-63F6949A9D0D}"/>
              </a:ext>
            </a:extLst>
          </p:cNvPr>
          <p:cNvSpPr txBox="1">
            <a:spLocks/>
          </p:cNvSpPr>
          <p:nvPr/>
        </p:nvSpPr>
        <p:spPr>
          <a:xfrm>
            <a:off x="204075" y="3160453"/>
            <a:ext cx="7659760" cy="36155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a:p>
          <a:p>
            <a:pPr algn="l"/>
            <a:endParaRPr lang="en-US" sz="1600"/>
          </a:p>
          <a:p>
            <a:pPr algn="l"/>
            <a:r>
              <a:rPr lang="en-US" sz="1600"/>
              <a:t>1. Vulnerable Kernel Driver		(BYOVD)</a:t>
            </a:r>
          </a:p>
          <a:p>
            <a:pPr algn="l"/>
            <a:endParaRPr lang="en-US" sz="1600"/>
          </a:p>
          <a:p>
            <a:pPr algn="l"/>
            <a:endParaRPr lang="en-US" sz="1600"/>
          </a:p>
          <a:p>
            <a:pPr algn="l"/>
            <a:r>
              <a:rPr lang="en-US" sz="1600"/>
              <a:t>2. Leaked Certificate			Driver Signing Policy</a:t>
            </a:r>
          </a:p>
          <a:p>
            <a:pPr algn="l"/>
            <a:endParaRPr lang="en-US" sz="1600"/>
          </a:p>
        </p:txBody>
      </p:sp>
      <p:sp>
        <p:nvSpPr>
          <p:cNvPr id="12" name="Rectangle 11">
            <a:extLst>
              <a:ext uri="{FF2B5EF4-FFF2-40B4-BE49-F238E27FC236}">
                <a16:creationId xmlns:a16="http://schemas.microsoft.com/office/drawing/2014/main" id="{3F48E8A4-3C38-4568-8D7E-3363DD80EFC9}"/>
              </a:ext>
            </a:extLst>
          </p:cNvPr>
          <p:cNvSpPr/>
          <p:nvPr/>
        </p:nvSpPr>
        <p:spPr>
          <a:xfrm>
            <a:off x="3990659" y="4025884"/>
            <a:ext cx="3330335" cy="369332"/>
          </a:xfrm>
          <a:prstGeom prst="rect">
            <a:avLst/>
          </a:prstGeom>
        </p:spPr>
        <p:txBody>
          <a:bodyPr wrap="none">
            <a:spAutoFit/>
          </a:bodyPr>
          <a:lstStyle/>
          <a:p>
            <a:r>
              <a:rPr lang="en-US"/>
              <a:t>Bring Your Own Vulnerable Driver</a:t>
            </a:r>
          </a:p>
        </p:txBody>
      </p:sp>
      <p:sp>
        <p:nvSpPr>
          <p:cNvPr id="13" name="TextBox 12">
            <a:extLst>
              <a:ext uri="{FF2B5EF4-FFF2-40B4-BE49-F238E27FC236}">
                <a16:creationId xmlns:a16="http://schemas.microsoft.com/office/drawing/2014/main" id="{D13BC586-09FA-45B3-964D-D3CD695C6D3A}"/>
              </a:ext>
            </a:extLst>
          </p:cNvPr>
          <p:cNvSpPr txBox="1"/>
          <p:nvPr/>
        </p:nvSpPr>
        <p:spPr>
          <a:xfrm rot="20885917">
            <a:off x="5758083" y="3697201"/>
            <a:ext cx="1702582" cy="369332"/>
          </a:xfrm>
          <a:prstGeom prst="rect">
            <a:avLst/>
          </a:prstGeom>
          <a:noFill/>
        </p:spPr>
        <p:txBody>
          <a:bodyPr wrap="none" rtlCol="0">
            <a:spAutoFit/>
          </a:bodyPr>
          <a:lstStyle/>
          <a:p>
            <a:r>
              <a:rPr lang="en-US">
                <a:solidFill>
                  <a:srgbClr val="C00000"/>
                </a:solidFill>
              </a:rPr>
              <a:t>Not Well Known</a:t>
            </a:r>
          </a:p>
        </p:txBody>
      </p:sp>
      <p:pic>
        <p:nvPicPr>
          <p:cNvPr id="16" name="Picture 15">
            <a:extLst>
              <a:ext uri="{FF2B5EF4-FFF2-40B4-BE49-F238E27FC236}">
                <a16:creationId xmlns:a16="http://schemas.microsoft.com/office/drawing/2014/main" id="{A075C987-209A-40AF-84BD-7E7A97ACA4A2}"/>
              </a:ext>
            </a:extLst>
          </p:cNvPr>
          <p:cNvPicPr>
            <a:picLocks noChangeAspect="1"/>
          </p:cNvPicPr>
          <p:nvPr/>
        </p:nvPicPr>
        <p:blipFill rotWithShape="1">
          <a:blip r:embed="rId6">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7" name="Picture 16">
            <a:extLst>
              <a:ext uri="{FF2B5EF4-FFF2-40B4-BE49-F238E27FC236}">
                <a16:creationId xmlns:a16="http://schemas.microsoft.com/office/drawing/2014/main" id="{AB6403A9-28D9-4311-A20A-2C70802523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7910" y="3899792"/>
            <a:ext cx="2416535" cy="1760928"/>
          </a:xfrm>
          <a:prstGeom prst="rect">
            <a:avLst/>
          </a:prstGeom>
        </p:spPr>
      </p:pic>
      <p:pic>
        <p:nvPicPr>
          <p:cNvPr id="19" name="Picture 18">
            <a:extLst>
              <a:ext uri="{FF2B5EF4-FFF2-40B4-BE49-F238E27FC236}">
                <a16:creationId xmlns:a16="http://schemas.microsoft.com/office/drawing/2014/main" id="{77243763-27F5-4580-B673-3031C1DBF9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7409" y="4315165"/>
            <a:ext cx="1191772" cy="1306108"/>
          </a:xfrm>
          <a:prstGeom prst="rect">
            <a:avLst/>
          </a:prstGeom>
        </p:spPr>
      </p:pic>
      <p:pic>
        <p:nvPicPr>
          <p:cNvPr id="20" name="Picture 19">
            <a:extLst>
              <a:ext uri="{FF2B5EF4-FFF2-40B4-BE49-F238E27FC236}">
                <a16:creationId xmlns:a16="http://schemas.microsoft.com/office/drawing/2014/main" id="{49FCD3CF-BEAE-4259-9989-4427EB2769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spTree>
    <p:extLst>
      <p:ext uri="{BB962C8B-B14F-4D97-AF65-F5344CB8AC3E}">
        <p14:creationId xmlns:p14="http://schemas.microsoft.com/office/powerpoint/2010/main" val="1116929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403222" cy="523220"/>
          </a:xfrm>
          <a:prstGeom prst="rect">
            <a:avLst/>
          </a:prstGeom>
          <a:noFill/>
        </p:spPr>
        <p:txBody>
          <a:bodyPr wrap="none" rtlCol="0">
            <a:spAutoFit/>
          </a:bodyPr>
          <a:lstStyle/>
          <a:p>
            <a:r>
              <a:rPr lang="es-ES" sz="2800" b="1">
                <a:solidFill>
                  <a:srgbClr val="DC032A"/>
                </a:solidFill>
                <a:latin typeface=""/>
              </a:rPr>
              <a:t>The Gateway</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ontent Placeholder 2">
            <a:extLst>
              <a:ext uri="{FF2B5EF4-FFF2-40B4-BE49-F238E27FC236}">
                <a16:creationId xmlns:a16="http://schemas.microsoft.com/office/drawing/2014/main" id="{931EFA63-BE8A-4952-8D96-68C5DB765A18}"/>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rgbClr val="C00000"/>
                </a:solidFill>
              </a:rPr>
              <a:t>Rootkit Installation</a:t>
            </a:r>
          </a:p>
          <a:p>
            <a:pPr marL="0" indent="0" algn="just">
              <a:buFont typeface="Arial" panose="020B0604020202020204" pitchFamily="34" charset="0"/>
              <a:buNone/>
            </a:pPr>
            <a:r>
              <a:rPr lang="es-ES" sz="2800">
                <a:solidFill>
                  <a:srgbClr val="C00000"/>
                </a:solidFill>
              </a:rPr>
              <a:t>Kernel Mode Driver</a:t>
            </a:r>
            <a:endParaRPr lang="en-US">
              <a:solidFill>
                <a:srgbClr val="C00000"/>
              </a:solidFill>
            </a:endParaRPr>
          </a:p>
        </p:txBody>
      </p:sp>
      <p:pic>
        <p:nvPicPr>
          <p:cNvPr id="10" name="Picture 9">
            <a:extLst>
              <a:ext uri="{FF2B5EF4-FFF2-40B4-BE49-F238E27FC236}">
                <a16:creationId xmlns:a16="http://schemas.microsoft.com/office/drawing/2014/main" id="{0B7FF719-A093-4856-9FFC-E82519A2A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pic>
        <p:nvPicPr>
          <p:cNvPr id="11" name="Picture 10">
            <a:extLst>
              <a:ext uri="{FF2B5EF4-FFF2-40B4-BE49-F238E27FC236}">
                <a16:creationId xmlns:a16="http://schemas.microsoft.com/office/drawing/2014/main" id="{68E1D27E-C2A5-413E-9920-D86DBB189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2623"/>
            <a:ext cx="3346489" cy="3011840"/>
          </a:xfrm>
          <a:prstGeom prst="rect">
            <a:avLst/>
          </a:prstGeom>
        </p:spPr>
      </p:pic>
      <p:sp>
        <p:nvSpPr>
          <p:cNvPr id="8" name="Content Placeholder 2">
            <a:extLst>
              <a:ext uri="{FF2B5EF4-FFF2-40B4-BE49-F238E27FC236}">
                <a16:creationId xmlns:a16="http://schemas.microsoft.com/office/drawing/2014/main" id="{B6916609-7D33-4728-B152-63F6949A9D0D}"/>
              </a:ext>
            </a:extLst>
          </p:cNvPr>
          <p:cNvSpPr txBox="1">
            <a:spLocks/>
          </p:cNvSpPr>
          <p:nvPr/>
        </p:nvSpPr>
        <p:spPr>
          <a:xfrm>
            <a:off x="204075" y="3160453"/>
            <a:ext cx="7659760" cy="36155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a:p>
          <a:p>
            <a:pPr algn="l"/>
            <a:endParaRPr lang="en-US" sz="1600"/>
          </a:p>
          <a:p>
            <a:pPr algn="l"/>
            <a:r>
              <a:rPr lang="en-US" sz="1600"/>
              <a:t>1. Vulnerable Kernel Driver		(BYOVD)</a:t>
            </a:r>
          </a:p>
          <a:p>
            <a:pPr algn="l"/>
            <a:endParaRPr lang="en-US" sz="1600"/>
          </a:p>
          <a:p>
            <a:pPr algn="l"/>
            <a:endParaRPr lang="en-US" sz="1600"/>
          </a:p>
          <a:p>
            <a:pPr algn="l"/>
            <a:r>
              <a:rPr lang="en-US" sz="1600"/>
              <a:t>2. Leaked Certificate			Driver Signing Policy</a:t>
            </a:r>
          </a:p>
          <a:p>
            <a:pPr algn="l"/>
            <a:endParaRPr lang="en-US" sz="1600"/>
          </a:p>
          <a:p>
            <a:pPr algn="l"/>
            <a:endParaRPr lang="en-US" sz="1600"/>
          </a:p>
          <a:p>
            <a:pPr algn="l"/>
            <a:r>
              <a:rPr lang="en-US" sz="1600"/>
              <a:t>3. UEFI Bootkit			Infect a Computer’s Boot process</a:t>
            </a:r>
          </a:p>
          <a:p>
            <a:pPr algn="l"/>
            <a:endParaRPr lang="en-US" sz="1600"/>
          </a:p>
        </p:txBody>
      </p:sp>
      <p:sp>
        <p:nvSpPr>
          <p:cNvPr id="12" name="Rectangle 11">
            <a:extLst>
              <a:ext uri="{FF2B5EF4-FFF2-40B4-BE49-F238E27FC236}">
                <a16:creationId xmlns:a16="http://schemas.microsoft.com/office/drawing/2014/main" id="{3F48E8A4-3C38-4568-8D7E-3363DD80EFC9}"/>
              </a:ext>
            </a:extLst>
          </p:cNvPr>
          <p:cNvSpPr/>
          <p:nvPr/>
        </p:nvSpPr>
        <p:spPr>
          <a:xfrm>
            <a:off x="3990659" y="4025884"/>
            <a:ext cx="3330335" cy="369332"/>
          </a:xfrm>
          <a:prstGeom prst="rect">
            <a:avLst/>
          </a:prstGeom>
        </p:spPr>
        <p:txBody>
          <a:bodyPr wrap="none">
            <a:spAutoFit/>
          </a:bodyPr>
          <a:lstStyle/>
          <a:p>
            <a:r>
              <a:rPr lang="en-US"/>
              <a:t>Bring Your Own Vulnerable Driver</a:t>
            </a:r>
          </a:p>
        </p:txBody>
      </p:sp>
      <p:sp>
        <p:nvSpPr>
          <p:cNvPr id="13" name="TextBox 12">
            <a:extLst>
              <a:ext uri="{FF2B5EF4-FFF2-40B4-BE49-F238E27FC236}">
                <a16:creationId xmlns:a16="http://schemas.microsoft.com/office/drawing/2014/main" id="{D13BC586-09FA-45B3-964D-D3CD695C6D3A}"/>
              </a:ext>
            </a:extLst>
          </p:cNvPr>
          <p:cNvSpPr txBox="1"/>
          <p:nvPr/>
        </p:nvSpPr>
        <p:spPr>
          <a:xfrm rot="20885917">
            <a:off x="5758083" y="3697201"/>
            <a:ext cx="1702582" cy="369332"/>
          </a:xfrm>
          <a:prstGeom prst="rect">
            <a:avLst/>
          </a:prstGeom>
          <a:noFill/>
        </p:spPr>
        <p:txBody>
          <a:bodyPr wrap="none" rtlCol="0">
            <a:spAutoFit/>
          </a:bodyPr>
          <a:lstStyle/>
          <a:p>
            <a:r>
              <a:rPr lang="en-US">
                <a:solidFill>
                  <a:srgbClr val="C00000"/>
                </a:solidFill>
              </a:rPr>
              <a:t>Not Well Known</a:t>
            </a:r>
          </a:p>
        </p:txBody>
      </p:sp>
      <p:sp>
        <p:nvSpPr>
          <p:cNvPr id="14" name="TextBox 13">
            <a:extLst>
              <a:ext uri="{FF2B5EF4-FFF2-40B4-BE49-F238E27FC236}">
                <a16:creationId xmlns:a16="http://schemas.microsoft.com/office/drawing/2014/main" id="{EAB5FC99-580F-4CC6-BF87-0A9B84FC6F03}"/>
              </a:ext>
            </a:extLst>
          </p:cNvPr>
          <p:cNvSpPr txBox="1"/>
          <p:nvPr/>
        </p:nvSpPr>
        <p:spPr>
          <a:xfrm rot="20885917">
            <a:off x="5930687" y="5553033"/>
            <a:ext cx="1263679" cy="369332"/>
          </a:xfrm>
          <a:prstGeom prst="rect">
            <a:avLst/>
          </a:prstGeom>
          <a:noFill/>
        </p:spPr>
        <p:txBody>
          <a:bodyPr wrap="none" rtlCol="0">
            <a:spAutoFit/>
          </a:bodyPr>
          <a:lstStyle/>
          <a:p>
            <a:r>
              <a:rPr lang="en-US">
                <a:solidFill>
                  <a:srgbClr val="C00000"/>
                </a:solidFill>
              </a:rPr>
              <a:t>SecureBoot</a:t>
            </a:r>
          </a:p>
        </p:txBody>
      </p:sp>
      <p:sp>
        <p:nvSpPr>
          <p:cNvPr id="15" name="TextBox 14">
            <a:extLst>
              <a:ext uri="{FF2B5EF4-FFF2-40B4-BE49-F238E27FC236}">
                <a16:creationId xmlns:a16="http://schemas.microsoft.com/office/drawing/2014/main" id="{B51798EA-D424-43E9-B466-31D607FE8566}"/>
              </a:ext>
            </a:extLst>
          </p:cNvPr>
          <p:cNvSpPr txBox="1"/>
          <p:nvPr/>
        </p:nvSpPr>
        <p:spPr>
          <a:xfrm rot="604186">
            <a:off x="6005276" y="6255943"/>
            <a:ext cx="1601400" cy="369332"/>
          </a:xfrm>
          <a:prstGeom prst="rect">
            <a:avLst/>
          </a:prstGeom>
          <a:noFill/>
        </p:spPr>
        <p:txBody>
          <a:bodyPr wrap="none" rtlCol="0">
            <a:spAutoFit/>
          </a:bodyPr>
          <a:lstStyle/>
          <a:p>
            <a:r>
              <a:rPr lang="en-US">
                <a:solidFill>
                  <a:srgbClr val="C00000"/>
                </a:solidFill>
              </a:rPr>
              <a:t>Physical Access</a:t>
            </a:r>
          </a:p>
        </p:txBody>
      </p:sp>
      <p:pic>
        <p:nvPicPr>
          <p:cNvPr id="16" name="Picture 15">
            <a:extLst>
              <a:ext uri="{FF2B5EF4-FFF2-40B4-BE49-F238E27FC236}">
                <a16:creationId xmlns:a16="http://schemas.microsoft.com/office/drawing/2014/main" id="{A075C987-209A-40AF-84BD-7E7A97ACA4A2}"/>
              </a:ext>
            </a:extLst>
          </p:cNvPr>
          <p:cNvPicPr>
            <a:picLocks noChangeAspect="1"/>
          </p:cNvPicPr>
          <p:nvPr/>
        </p:nvPicPr>
        <p:blipFill rotWithShape="1">
          <a:blip r:embed="rId6">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7" name="Picture 16">
            <a:extLst>
              <a:ext uri="{FF2B5EF4-FFF2-40B4-BE49-F238E27FC236}">
                <a16:creationId xmlns:a16="http://schemas.microsoft.com/office/drawing/2014/main" id="{AB6403A9-28D9-4311-A20A-2C70802523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7910" y="3899792"/>
            <a:ext cx="2416535" cy="1760928"/>
          </a:xfrm>
          <a:prstGeom prst="rect">
            <a:avLst/>
          </a:prstGeom>
        </p:spPr>
      </p:pic>
      <p:pic>
        <p:nvPicPr>
          <p:cNvPr id="18" name="Picture 17">
            <a:extLst>
              <a:ext uri="{FF2B5EF4-FFF2-40B4-BE49-F238E27FC236}">
                <a16:creationId xmlns:a16="http://schemas.microsoft.com/office/drawing/2014/main" id="{748443C3-930C-4A75-A115-CEC9A3857F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7804" y="5579942"/>
            <a:ext cx="948204" cy="1095176"/>
          </a:xfrm>
          <a:prstGeom prst="rect">
            <a:avLst/>
          </a:prstGeom>
        </p:spPr>
      </p:pic>
      <p:pic>
        <p:nvPicPr>
          <p:cNvPr id="19" name="Picture 18">
            <a:extLst>
              <a:ext uri="{FF2B5EF4-FFF2-40B4-BE49-F238E27FC236}">
                <a16:creationId xmlns:a16="http://schemas.microsoft.com/office/drawing/2014/main" id="{77243763-27F5-4580-B673-3031C1DBF9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7409" y="4315165"/>
            <a:ext cx="1191772" cy="1306108"/>
          </a:xfrm>
          <a:prstGeom prst="rect">
            <a:avLst/>
          </a:prstGeom>
        </p:spPr>
      </p:pic>
      <p:pic>
        <p:nvPicPr>
          <p:cNvPr id="20" name="Picture 19">
            <a:extLst>
              <a:ext uri="{FF2B5EF4-FFF2-40B4-BE49-F238E27FC236}">
                <a16:creationId xmlns:a16="http://schemas.microsoft.com/office/drawing/2014/main" id="{49FCD3CF-BEAE-4259-9989-4427EB2769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pic>
        <p:nvPicPr>
          <p:cNvPr id="21" name="Picture 20">
            <a:extLst>
              <a:ext uri="{FF2B5EF4-FFF2-40B4-BE49-F238E27FC236}">
                <a16:creationId xmlns:a16="http://schemas.microsoft.com/office/drawing/2014/main" id="{EAD6F89F-1C48-43E9-B576-D55DB12884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57965" y="5925064"/>
            <a:ext cx="948203" cy="677288"/>
          </a:xfrm>
          <a:prstGeom prst="rect">
            <a:avLst/>
          </a:prstGeom>
        </p:spPr>
      </p:pic>
    </p:spTree>
    <p:extLst>
      <p:ext uri="{BB962C8B-B14F-4D97-AF65-F5344CB8AC3E}">
        <p14:creationId xmlns:p14="http://schemas.microsoft.com/office/powerpoint/2010/main" val="1202471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993466" cy="523220"/>
          </a:xfrm>
          <a:prstGeom prst="rect">
            <a:avLst/>
          </a:prstGeom>
          <a:noFill/>
        </p:spPr>
        <p:txBody>
          <a:bodyPr wrap="none" rtlCol="0">
            <a:spAutoFit/>
          </a:bodyPr>
          <a:lstStyle/>
          <a:p>
            <a:r>
              <a:rPr lang="es-ES" sz="2800" b="1">
                <a:solidFill>
                  <a:srgbClr val="DC032A"/>
                </a:solidFill>
                <a:latin typeface=""/>
              </a:rPr>
              <a:t>B/Rootkits In The Wild</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A16D968F-E158-4E12-B357-D724FC5F5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8666" y="5032491"/>
            <a:ext cx="1825509" cy="1825509"/>
          </a:xfrm>
          <a:prstGeom prst="rect">
            <a:avLst/>
          </a:prstGeom>
        </p:spPr>
      </p:pic>
      <p:sp>
        <p:nvSpPr>
          <p:cNvPr id="9" name="Oval 8">
            <a:extLst>
              <a:ext uri="{FF2B5EF4-FFF2-40B4-BE49-F238E27FC236}">
                <a16:creationId xmlns:a16="http://schemas.microsoft.com/office/drawing/2014/main" id="{930573AD-449E-46DE-A19A-52BDC2CB76AC}"/>
              </a:ext>
            </a:extLst>
          </p:cNvPr>
          <p:cNvSpPr/>
          <p:nvPr/>
        </p:nvSpPr>
        <p:spPr>
          <a:xfrm>
            <a:off x="71561" y="4031311"/>
            <a:ext cx="890546" cy="7792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rPr>
              <a:t>2021</a:t>
            </a:r>
          </a:p>
        </p:txBody>
      </p:sp>
      <p:sp>
        <p:nvSpPr>
          <p:cNvPr id="10" name="Rectangle: Rounded Corners 9">
            <a:extLst>
              <a:ext uri="{FF2B5EF4-FFF2-40B4-BE49-F238E27FC236}">
                <a16:creationId xmlns:a16="http://schemas.microsoft.com/office/drawing/2014/main" id="{60F10A08-AE9D-4D14-A65E-C22C996D4895}"/>
              </a:ext>
            </a:extLst>
          </p:cNvPr>
          <p:cNvSpPr/>
          <p:nvPr/>
        </p:nvSpPr>
        <p:spPr>
          <a:xfrm>
            <a:off x="636104" y="46564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ESPecter</a:t>
            </a:r>
          </a:p>
          <a:p>
            <a:pPr marL="285750" indent="-285750">
              <a:buFont typeface="Arial" panose="020B0604020202020204" pitchFamily="34" charset="0"/>
              <a:buChar char="•"/>
            </a:pPr>
            <a:endParaRPr lang="en-US">
              <a:solidFill>
                <a:schemeClr val="tx1"/>
              </a:solidFill>
            </a:endParaRPr>
          </a:p>
          <a:p>
            <a:r>
              <a:rPr lang="en-US">
                <a:solidFill>
                  <a:schemeClr val="tx1"/>
                </a:solidFill>
              </a:rPr>
              <a:t>FinSpy</a:t>
            </a:r>
          </a:p>
          <a:p>
            <a:pPr marL="285750" indent="-285750">
              <a:buFont typeface="Arial" panose="020B0604020202020204" pitchFamily="34" charset="0"/>
              <a:buChar char="•"/>
            </a:pPr>
            <a:endParaRPr lang="en-US">
              <a:solidFill>
                <a:schemeClr val="tx1"/>
              </a:solidFill>
            </a:endParaRPr>
          </a:p>
          <a:p>
            <a:r>
              <a:rPr lang="en-US">
                <a:solidFill>
                  <a:schemeClr val="tx1"/>
                </a:solidFill>
              </a:rPr>
              <a:t>Moriya</a:t>
            </a:r>
          </a:p>
        </p:txBody>
      </p:sp>
      <p:sp>
        <p:nvSpPr>
          <p:cNvPr id="11" name="Oval 10">
            <a:extLst>
              <a:ext uri="{FF2B5EF4-FFF2-40B4-BE49-F238E27FC236}">
                <a16:creationId xmlns:a16="http://schemas.microsoft.com/office/drawing/2014/main" id="{EEA14256-C2DD-44D7-913F-9CCCD3FF52B4}"/>
              </a:ext>
            </a:extLst>
          </p:cNvPr>
          <p:cNvSpPr/>
          <p:nvPr/>
        </p:nvSpPr>
        <p:spPr>
          <a:xfrm>
            <a:off x="2580766" y="1576345"/>
            <a:ext cx="890546" cy="7792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rPr>
              <a:t>2022</a:t>
            </a:r>
          </a:p>
        </p:txBody>
      </p:sp>
      <p:sp>
        <p:nvSpPr>
          <p:cNvPr id="12" name="Rectangle: Rounded Corners 11">
            <a:extLst>
              <a:ext uri="{FF2B5EF4-FFF2-40B4-BE49-F238E27FC236}">
                <a16:creationId xmlns:a16="http://schemas.microsoft.com/office/drawing/2014/main" id="{B8B485C0-6211-4033-B889-7D1625416603}"/>
              </a:ext>
            </a:extLst>
          </p:cNvPr>
          <p:cNvSpPr/>
          <p:nvPr/>
        </p:nvSpPr>
        <p:spPr>
          <a:xfrm>
            <a:off x="3145310" y="2201517"/>
            <a:ext cx="2768566"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MoonBounce</a:t>
            </a:r>
          </a:p>
          <a:p>
            <a:pPr marL="285750" indent="-285750">
              <a:buFont typeface="Arial" panose="020B0604020202020204" pitchFamily="34" charset="0"/>
              <a:buChar char="•"/>
            </a:pPr>
            <a:endParaRPr lang="en-US">
              <a:solidFill>
                <a:schemeClr val="tx1"/>
              </a:solidFill>
            </a:endParaRPr>
          </a:p>
          <a:p>
            <a:r>
              <a:rPr lang="en-US">
                <a:solidFill>
                  <a:schemeClr val="tx1"/>
                </a:solidFill>
              </a:rPr>
              <a:t>CosmicStrand</a:t>
            </a:r>
          </a:p>
          <a:p>
            <a:pPr marL="285750" indent="-285750">
              <a:buFont typeface="Arial" panose="020B0604020202020204" pitchFamily="34" charset="0"/>
              <a:buChar char="•"/>
            </a:pPr>
            <a:endParaRPr lang="en-US">
              <a:solidFill>
                <a:schemeClr val="tx1"/>
              </a:solidFill>
            </a:endParaRPr>
          </a:p>
          <a:p>
            <a:r>
              <a:rPr lang="en-US">
                <a:solidFill>
                  <a:schemeClr val="tx1"/>
                </a:solidFill>
              </a:rPr>
              <a:t>Fire Chili</a:t>
            </a:r>
          </a:p>
        </p:txBody>
      </p:sp>
      <p:sp>
        <p:nvSpPr>
          <p:cNvPr id="13" name="Oval 12">
            <a:extLst>
              <a:ext uri="{FF2B5EF4-FFF2-40B4-BE49-F238E27FC236}">
                <a16:creationId xmlns:a16="http://schemas.microsoft.com/office/drawing/2014/main" id="{FB2C0F83-E1E1-4793-A3E2-95975BA67D70}"/>
              </a:ext>
            </a:extLst>
          </p:cNvPr>
          <p:cNvSpPr/>
          <p:nvPr/>
        </p:nvSpPr>
        <p:spPr>
          <a:xfrm>
            <a:off x="8482147" y="1576345"/>
            <a:ext cx="890546" cy="7792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rPr>
              <a:t>2024</a:t>
            </a:r>
          </a:p>
        </p:txBody>
      </p:sp>
      <p:sp>
        <p:nvSpPr>
          <p:cNvPr id="14" name="Rectangle: Rounded Corners 13">
            <a:extLst>
              <a:ext uri="{FF2B5EF4-FFF2-40B4-BE49-F238E27FC236}">
                <a16:creationId xmlns:a16="http://schemas.microsoft.com/office/drawing/2014/main" id="{F0794A7F-48B9-4DA7-BD4E-D5BCA50B1653}"/>
              </a:ext>
            </a:extLst>
          </p:cNvPr>
          <p:cNvSpPr/>
          <p:nvPr/>
        </p:nvSpPr>
        <p:spPr>
          <a:xfrm>
            <a:off x="9046690" y="2201517"/>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Bootkitty</a:t>
            </a:r>
          </a:p>
          <a:p>
            <a:pPr marL="285750" indent="-285750">
              <a:buFont typeface="Arial" panose="020B0604020202020204" pitchFamily="34" charset="0"/>
              <a:buChar char="•"/>
            </a:pPr>
            <a:endParaRPr lang="en-US">
              <a:solidFill>
                <a:schemeClr val="tx1"/>
              </a:solidFill>
            </a:endParaRPr>
          </a:p>
          <a:p>
            <a:r>
              <a:rPr lang="en-US">
                <a:solidFill>
                  <a:schemeClr val="tx1"/>
                </a:solidFill>
              </a:rPr>
              <a:t>Fudmodule</a:t>
            </a: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endParaRPr lang="en-US">
              <a:solidFill>
                <a:schemeClr val="tx1"/>
              </a:solidFill>
            </a:endParaRPr>
          </a:p>
        </p:txBody>
      </p:sp>
      <p:sp>
        <p:nvSpPr>
          <p:cNvPr id="15" name="Oval 14">
            <a:extLst>
              <a:ext uri="{FF2B5EF4-FFF2-40B4-BE49-F238E27FC236}">
                <a16:creationId xmlns:a16="http://schemas.microsoft.com/office/drawing/2014/main" id="{938896AE-E6B9-4B0B-B886-C9841595A249}"/>
              </a:ext>
            </a:extLst>
          </p:cNvPr>
          <p:cNvSpPr/>
          <p:nvPr/>
        </p:nvSpPr>
        <p:spPr>
          <a:xfrm>
            <a:off x="5913876" y="3955774"/>
            <a:ext cx="890546" cy="7792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rPr>
              <a:t>2023</a:t>
            </a:r>
          </a:p>
        </p:txBody>
      </p:sp>
      <p:sp>
        <p:nvSpPr>
          <p:cNvPr id="16" name="Rectangle: Rounded Corners 15">
            <a:extLst>
              <a:ext uri="{FF2B5EF4-FFF2-40B4-BE49-F238E27FC236}">
                <a16:creationId xmlns:a16="http://schemas.microsoft.com/office/drawing/2014/main" id="{7845B85A-F57C-4CD9-B356-91410631EB1C}"/>
              </a:ext>
            </a:extLst>
          </p:cNvPr>
          <p:cNvSpPr/>
          <p:nvPr/>
        </p:nvSpPr>
        <p:spPr>
          <a:xfrm>
            <a:off x="6478419" y="45802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BlackLotus</a:t>
            </a: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endParaRPr lang="en-US">
              <a:solidFill>
                <a:schemeClr val="tx1"/>
              </a:solidFill>
            </a:endParaRPr>
          </a:p>
        </p:txBody>
      </p:sp>
      <p:pic>
        <p:nvPicPr>
          <p:cNvPr id="17" name="Picture 16">
            <a:extLst>
              <a:ext uri="{FF2B5EF4-FFF2-40B4-BE49-F238E27FC236}">
                <a16:creationId xmlns:a16="http://schemas.microsoft.com/office/drawing/2014/main" id="{EF40CDFD-8D59-477D-8C56-EEBEF47EE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1296" y="2381320"/>
            <a:ext cx="635898" cy="454213"/>
          </a:xfrm>
          <a:prstGeom prst="rect">
            <a:avLst/>
          </a:prstGeom>
        </p:spPr>
      </p:pic>
      <p:pic>
        <p:nvPicPr>
          <p:cNvPr id="18" name="Picture 17">
            <a:extLst>
              <a:ext uri="{FF2B5EF4-FFF2-40B4-BE49-F238E27FC236}">
                <a16:creationId xmlns:a16="http://schemas.microsoft.com/office/drawing/2014/main" id="{E0BBB99B-A0EC-4B73-9B3C-8794F79E4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17365" y="2873740"/>
            <a:ext cx="495117" cy="694901"/>
          </a:xfrm>
          <a:prstGeom prst="rect">
            <a:avLst/>
          </a:prstGeom>
        </p:spPr>
      </p:pic>
      <p:pic>
        <p:nvPicPr>
          <p:cNvPr id="19" name="Picture 18">
            <a:extLst>
              <a:ext uri="{FF2B5EF4-FFF2-40B4-BE49-F238E27FC236}">
                <a16:creationId xmlns:a16="http://schemas.microsoft.com/office/drawing/2014/main" id="{5329A6C7-AC15-45A5-B06C-48190D36C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1421" y="2978708"/>
            <a:ext cx="510022" cy="510022"/>
          </a:xfrm>
          <a:prstGeom prst="rect">
            <a:avLst/>
          </a:prstGeom>
        </p:spPr>
      </p:pic>
      <p:pic>
        <p:nvPicPr>
          <p:cNvPr id="20" name="Picture 19">
            <a:extLst>
              <a:ext uri="{FF2B5EF4-FFF2-40B4-BE49-F238E27FC236}">
                <a16:creationId xmlns:a16="http://schemas.microsoft.com/office/drawing/2014/main" id="{44216616-04B7-4D9B-B874-F6A7E1644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7194" y="2343112"/>
            <a:ext cx="503065" cy="555685"/>
          </a:xfrm>
          <a:prstGeom prst="rect">
            <a:avLst/>
          </a:prstGeom>
        </p:spPr>
      </p:pic>
      <p:pic>
        <p:nvPicPr>
          <p:cNvPr id="21" name="Picture 20">
            <a:extLst>
              <a:ext uri="{FF2B5EF4-FFF2-40B4-BE49-F238E27FC236}">
                <a16:creationId xmlns:a16="http://schemas.microsoft.com/office/drawing/2014/main" id="{D513DAA7-F550-4455-92CB-D665FA0E08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4632" y="5480582"/>
            <a:ext cx="450292" cy="450292"/>
          </a:xfrm>
          <a:prstGeom prst="rect">
            <a:avLst/>
          </a:prstGeom>
        </p:spPr>
      </p:pic>
      <p:pic>
        <p:nvPicPr>
          <p:cNvPr id="22" name="Picture 21">
            <a:extLst>
              <a:ext uri="{FF2B5EF4-FFF2-40B4-BE49-F238E27FC236}">
                <a16:creationId xmlns:a16="http://schemas.microsoft.com/office/drawing/2014/main" id="{FEF69E3C-6C50-4649-B50B-10F9D2B24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8296" y="4827442"/>
            <a:ext cx="635898" cy="454213"/>
          </a:xfrm>
          <a:prstGeom prst="rect">
            <a:avLst/>
          </a:prstGeom>
        </p:spPr>
      </p:pic>
      <p:pic>
        <p:nvPicPr>
          <p:cNvPr id="23" name="Picture 22">
            <a:extLst>
              <a:ext uri="{FF2B5EF4-FFF2-40B4-BE49-F238E27FC236}">
                <a16:creationId xmlns:a16="http://schemas.microsoft.com/office/drawing/2014/main" id="{6A2B936D-6B5E-4A10-BBFA-650354B55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0360" y="4845332"/>
            <a:ext cx="510022" cy="510022"/>
          </a:xfrm>
          <a:prstGeom prst="rect">
            <a:avLst/>
          </a:prstGeom>
        </p:spPr>
      </p:pic>
      <p:pic>
        <p:nvPicPr>
          <p:cNvPr id="24" name="Picture 23">
            <a:extLst>
              <a:ext uri="{FF2B5EF4-FFF2-40B4-BE49-F238E27FC236}">
                <a16:creationId xmlns:a16="http://schemas.microsoft.com/office/drawing/2014/main" id="{CF2331A1-FBBF-442A-AEA4-23A58A9E67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1790" y="2468686"/>
            <a:ext cx="635898" cy="454213"/>
          </a:xfrm>
          <a:prstGeom prst="rect">
            <a:avLst/>
          </a:prstGeom>
        </p:spPr>
      </p:pic>
      <p:pic>
        <p:nvPicPr>
          <p:cNvPr id="25" name="Picture 24">
            <a:extLst>
              <a:ext uri="{FF2B5EF4-FFF2-40B4-BE49-F238E27FC236}">
                <a16:creationId xmlns:a16="http://schemas.microsoft.com/office/drawing/2014/main" id="{7C74952F-09B7-49DE-A626-7D35D361F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3854" y="2486576"/>
            <a:ext cx="510022" cy="510022"/>
          </a:xfrm>
          <a:prstGeom prst="rect">
            <a:avLst/>
          </a:prstGeom>
        </p:spPr>
      </p:pic>
      <p:pic>
        <p:nvPicPr>
          <p:cNvPr id="26" name="Picture 25">
            <a:extLst>
              <a:ext uri="{FF2B5EF4-FFF2-40B4-BE49-F238E27FC236}">
                <a16:creationId xmlns:a16="http://schemas.microsoft.com/office/drawing/2014/main" id="{E6A451AB-E716-4894-887B-4408E504C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042" y="2978708"/>
            <a:ext cx="635898" cy="454213"/>
          </a:xfrm>
          <a:prstGeom prst="rect">
            <a:avLst/>
          </a:prstGeom>
        </p:spPr>
      </p:pic>
      <p:pic>
        <p:nvPicPr>
          <p:cNvPr id="27" name="Picture 26">
            <a:extLst>
              <a:ext uri="{FF2B5EF4-FFF2-40B4-BE49-F238E27FC236}">
                <a16:creationId xmlns:a16="http://schemas.microsoft.com/office/drawing/2014/main" id="{1407923D-F257-42A2-87A6-E16AE158B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8106" y="2996598"/>
            <a:ext cx="510022" cy="510022"/>
          </a:xfrm>
          <a:prstGeom prst="rect">
            <a:avLst/>
          </a:prstGeom>
        </p:spPr>
      </p:pic>
      <p:pic>
        <p:nvPicPr>
          <p:cNvPr id="28" name="Picture 27">
            <a:extLst>
              <a:ext uri="{FF2B5EF4-FFF2-40B4-BE49-F238E27FC236}">
                <a16:creationId xmlns:a16="http://schemas.microsoft.com/office/drawing/2014/main" id="{E533BD5F-8165-454B-9D0A-BB6C4B0FD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712" y="4934780"/>
            <a:ext cx="635898" cy="454213"/>
          </a:xfrm>
          <a:prstGeom prst="rect">
            <a:avLst/>
          </a:prstGeom>
        </p:spPr>
      </p:pic>
      <p:pic>
        <p:nvPicPr>
          <p:cNvPr id="29" name="Picture 28">
            <a:extLst>
              <a:ext uri="{FF2B5EF4-FFF2-40B4-BE49-F238E27FC236}">
                <a16:creationId xmlns:a16="http://schemas.microsoft.com/office/drawing/2014/main" id="{48857C0A-AB57-457F-8AC0-16CF12C438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3776" y="4952670"/>
            <a:ext cx="510022" cy="510022"/>
          </a:xfrm>
          <a:prstGeom prst="rect">
            <a:avLst/>
          </a:prstGeom>
        </p:spPr>
      </p:pic>
      <p:pic>
        <p:nvPicPr>
          <p:cNvPr id="30" name="Picture 29">
            <a:extLst>
              <a:ext uri="{FF2B5EF4-FFF2-40B4-BE49-F238E27FC236}">
                <a16:creationId xmlns:a16="http://schemas.microsoft.com/office/drawing/2014/main" id="{69608800-136C-4549-90F2-0D8CE84A9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8173" y="3487962"/>
            <a:ext cx="495117" cy="694901"/>
          </a:xfrm>
          <a:prstGeom prst="rect">
            <a:avLst/>
          </a:prstGeom>
        </p:spPr>
      </p:pic>
      <p:pic>
        <p:nvPicPr>
          <p:cNvPr id="31" name="Picture 30">
            <a:extLst>
              <a:ext uri="{FF2B5EF4-FFF2-40B4-BE49-F238E27FC236}">
                <a16:creationId xmlns:a16="http://schemas.microsoft.com/office/drawing/2014/main" id="{EFA832E0-DC5F-42B6-9BC7-8FCD409AAA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2229" y="3592930"/>
            <a:ext cx="510022" cy="510022"/>
          </a:xfrm>
          <a:prstGeom prst="rect">
            <a:avLst/>
          </a:prstGeom>
        </p:spPr>
      </p:pic>
      <p:pic>
        <p:nvPicPr>
          <p:cNvPr id="32" name="Picture 31">
            <a:extLst>
              <a:ext uri="{FF2B5EF4-FFF2-40B4-BE49-F238E27FC236}">
                <a16:creationId xmlns:a16="http://schemas.microsoft.com/office/drawing/2014/main" id="{1CB6BB67-59F4-4B42-A00C-B3F9AAC271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9720" y="5931329"/>
            <a:ext cx="495117" cy="694901"/>
          </a:xfrm>
          <a:prstGeom prst="rect">
            <a:avLst/>
          </a:prstGeom>
        </p:spPr>
      </p:pic>
      <p:pic>
        <p:nvPicPr>
          <p:cNvPr id="33" name="Picture 32">
            <a:extLst>
              <a:ext uri="{FF2B5EF4-FFF2-40B4-BE49-F238E27FC236}">
                <a16:creationId xmlns:a16="http://schemas.microsoft.com/office/drawing/2014/main" id="{82D7D4EA-2DD0-4A67-BAE7-4F24CDAD13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3776" y="6036297"/>
            <a:ext cx="510022" cy="510022"/>
          </a:xfrm>
          <a:prstGeom prst="rect">
            <a:avLst/>
          </a:prstGeom>
        </p:spPr>
      </p:pic>
      <p:pic>
        <p:nvPicPr>
          <p:cNvPr id="34" name="Picture 33">
            <a:extLst>
              <a:ext uri="{FF2B5EF4-FFF2-40B4-BE49-F238E27FC236}">
                <a16:creationId xmlns:a16="http://schemas.microsoft.com/office/drawing/2014/main" id="{12D96CD8-2C4F-496E-8F41-6DBEFD3C79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1128" y="5481036"/>
            <a:ext cx="503065" cy="555685"/>
          </a:xfrm>
          <a:prstGeom prst="rect">
            <a:avLst/>
          </a:prstGeom>
        </p:spPr>
      </p:pic>
      <p:pic>
        <p:nvPicPr>
          <p:cNvPr id="35" name="Picture 34">
            <a:extLst>
              <a:ext uri="{FF2B5EF4-FFF2-40B4-BE49-F238E27FC236}">
                <a16:creationId xmlns:a16="http://schemas.microsoft.com/office/drawing/2014/main" id="{4FA02189-3F35-4A4A-8848-DAD966CAB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398" y="5508385"/>
            <a:ext cx="635898" cy="454213"/>
          </a:xfrm>
          <a:prstGeom prst="rect">
            <a:avLst/>
          </a:prstGeom>
        </p:spPr>
      </p:pic>
      <p:pic>
        <p:nvPicPr>
          <p:cNvPr id="36" name="Picture 35">
            <a:extLst>
              <a:ext uri="{FF2B5EF4-FFF2-40B4-BE49-F238E27FC236}">
                <a16:creationId xmlns:a16="http://schemas.microsoft.com/office/drawing/2014/main" id="{8B87B8CB-81B6-4328-86F4-8E667DD633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0462" y="5526275"/>
            <a:ext cx="510022" cy="510022"/>
          </a:xfrm>
          <a:prstGeom prst="rect">
            <a:avLst/>
          </a:prstGeom>
        </p:spPr>
      </p:pic>
      <p:sp>
        <p:nvSpPr>
          <p:cNvPr id="37" name="TextBox 36">
            <a:extLst>
              <a:ext uri="{FF2B5EF4-FFF2-40B4-BE49-F238E27FC236}">
                <a16:creationId xmlns:a16="http://schemas.microsoft.com/office/drawing/2014/main" id="{F907A438-0D9A-40F0-AF22-7F680886C672}"/>
              </a:ext>
            </a:extLst>
          </p:cNvPr>
          <p:cNvSpPr txBox="1"/>
          <p:nvPr/>
        </p:nvSpPr>
        <p:spPr>
          <a:xfrm>
            <a:off x="3390264" y="3850812"/>
            <a:ext cx="340158" cy="461665"/>
          </a:xfrm>
          <a:prstGeom prst="rect">
            <a:avLst/>
          </a:prstGeom>
          <a:noFill/>
        </p:spPr>
        <p:txBody>
          <a:bodyPr wrap="none" rtlCol="0">
            <a:spAutoFit/>
          </a:bodyPr>
          <a:lstStyle/>
          <a:p>
            <a:r>
              <a:rPr lang="en-US" sz="2400" b="1">
                <a:solidFill>
                  <a:srgbClr val="FF0000"/>
                </a:solidFill>
                <a:latin typeface="-apple-system"/>
              </a:rPr>
              <a:t>2</a:t>
            </a:r>
          </a:p>
        </p:txBody>
      </p:sp>
      <p:sp>
        <p:nvSpPr>
          <p:cNvPr id="38" name="TextBox 37">
            <a:extLst>
              <a:ext uri="{FF2B5EF4-FFF2-40B4-BE49-F238E27FC236}">
                <a16:creationId xmlns:a16="http://schemas.microsoft.com/office/drawing/2014/main" id="{D9B5A6CC-AAB4-4DE8-9C40-81CF82DECDBA}"/>
              </a:ext>
            </a:extLst>
          </p:cNvPr>
          <p:cNvSpPr txBox="1"/>
          <p:nvPr/>
        </p:nvSpPr>
        <p:spPr>
          <a:xfrm>
            <a:off x="1106567" y="5158160"/>
            <a:ext cx="340158" cy="461665"/>
          </a:xfrm>
          <a:prstGeom prst="rect">
            <a:avLst/>
          </a:prstGeom>
          <a:noFill/>
        </p:spPr>
        <p:txBody>
          <a:bodyPr wrap="none" rtlCol="0">
            <a:spAutoFit/>
          </a:bodyPr>
          <a:lstStyle/>
          <a:p>
            <a:r>
              <a:rPr lang="en-US" sz="2400" b="1">
                <a:solidFill>
                  <a:srgbClr val="FF0000"/>
                </a:solidFill>
                <a:latin typeface="-apple-system"/>
              </a:rPr>
              <a:t>3</a:t>
            </a:r>
          </a:p>
        </p:txBody>
      </p:sp>
      <p:sp>
        <p:nvSpPr>
          <p:cNvPr id="39" name="TextBox 38">
            <a:extLst>
              <a:ext uri="{FF2B5EF4-FFF2-40B4-BE49-F238E27FC236}">
                <a16:creationId xmlns:a16="http://schemas.microsoft.com/office/drawing/2014/main" id="{3B0BEE3C-1812-4C39-AD33-99D925E34596}"/>
              </a:ext>
            </a:extLst>
          </p:cNvPr>
          <p:cNvSpPr txBox="1"/>
          <p:nvPr/>
        </p:nvSpPr>
        <p:spPr>
          <a:xfrm>
            <a:off x="9256357" y="3337808"/>
            <a:ext cx="340158" cy="461665"/>
          </a:xfrm>
          <a:prstGeom prst="rect">
            <a:avLst/>
          </a:prstGeom>
          <a:noFill/>
        </p:spPr>
        <p:txBody>
          <a:bodyPr wrap="none" rtlCol="0">
            <a:spAutoFit/>
          </a:bodyPr>
          <a:lstStyle/>
          <a:p>
            <a:r>
              <a:rPr lang="en-US" sz="2400" b="1">
                <a:solidFill>
                  <a:srgbClr val="FF0000"/>
                </a:solidFill>
                <a:latin typeface="-apple-system"/>
              </a:rPr>
              <a:t>1</a:t>
            </a:r>
          </a:p>
        </p:txBody>
      </p:sp>
    </p:spTree>
    <p:extLst>
      <p:ext uri="{BB962C8B-B14F-4D97-AF65-F5344CB8AC3E}">
        <p14:creationId xmlns:p14="http://schemas.microsoft.com/office/powerpoint/2010/main" val="891897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5631670" cy="523220"/>
          </a:xfrm>
          <a:prstGeom prst="rect">
            <a:avLst/>
          </a:prstGeom>
          <a:noFill/>
        </p:spPr>
        <p:txBody>
          <a:bodyPr wrap="none" rtlCol="0">
            <a:spAutoFit/>
          </a:bodyPr>
          <a:lstStyle/>
          <a:p>
            <a:r>
              <a:rPr lang="es-ES" sz="2800" b="1">
                <a:solidFill>
                  <a:srgbClr val="DC032A"/>
                </a:solidFill>
                <a:latin typeface=""/>
              </a:rPr>
              <a:t>Fudmodule, Fire Chili, ESPecter</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407698C0-922A-47B3-AB98-1607DC079842}"/>
              </a:ext>
            </a:extLst>
          </p:cNvPr>
          <p:cNvPicPr>
            <a:picLocks noChangeAspect="1"/>
          </p:cNvPicPr>
          <p:nvPr/>
        </p:nvPicPr>
        <p:blipFill>
          <a:blip r:embed="rId4"/>
          <a:stretch>
            <a:fillRect/>
          </a:stretch>
        </p:blipFill>
        <p:spPr>
          <a:xfrm>
            <a:off x="1722119" y="4748242"/>
            <a:ext cx="7598851" cy="1418541"/>
          </a:xfrm>
          <a:prstGeom prst="rect">
            <a:avLst/>
          </a:prstGeom>
          <a:ln>
            <a:solidFill>
              <a:srgbClr val="002060"/>
            </a:solidFill>
          </a:ln>
        </p:spPr>
      </p:pic>
      <p:pic>
        <p:nvPicPr>
          <p:cNvPr id="5" name="Picture 4">
            <a:extLst>
              <a:ext uri="{FF2B5EF4-FFF2-40B4-BE49-F238E27FC236}">
                <a16:creationId xmlns:a16="http://schemas.microsoft.com/office/drawing/2014/main" id="{522BD4BD-5795-4BF5-8381-56E1D4937C2A}"/>
              </a:ext>
            </a:extLst>
          </p:cNvPr>
          <p:cNvPicPr>
            <a:picLocks noChangeAspect="1"/>
          </p:cNvPicPr>
          <p:nvPr/>
        </p:nvPicPr>
        <p:blipFill>
          <a:blip r:embed="rId5"/>
          <a:stretch>
            <a:fillRect/>
          </a:stretch>
        </p:blipFill>
        <p:spPr>
          <a:xfrm>
            <a:off x="531340" y="1289338"/>
            <a:ext cx="5878640" cy="2819075"/>
          </a:xfrm>
          <a:prstGeom prst="rect">
            <a:avLst/>
          </a:prstGeom>
          <a:ln>
            <a:solidFill>
              <a:srgbClr val="002060"/>
            </a:solidFill>
          </a:ln>
        </p:spPr>
      </p:pic>
      <p:pic>
        <p:nvPicPr>
          <p:cNvPr id="40" name="Picture 39">
            <a:extLst>
              <a:ext uri="{FF2B5EF4-FFF2-40B4-BE49-F238E27FC236}">
                <a16:creationId xmlns:a16="http://schemas.microsoft.com/office/drawing/2014/main" id="{DF75F2FC-6AE8-4D40-9C3D-0ADF728F06AF}"/>
              </a:ext>
            </a:extLst>
          </p:cNvPr>
          <p:cNvPicPr>
            <a:picLocks noChangeAspect="1"/>
          </p:cNvPicPr>
          <p:nvPr/>
        </p:nvPicPr>
        <p:blipFill>
          <a:blip r:embed="rId6"/>
          <a:stretch>
            <a:fillRect/>
          </a:stretch>
        </p:blipFill>
        <p:spPr>
          <a:xfrm>
            <a:off x="4491533" y="3122873"/>
            <a:ext cx="7060985" cy="1396613"/>
          </a:xfrm>
          <a:prstGeom prst="rect">
            <a:avLst/>
          </a:prstGeom>
          <a:ln>
            <a:solidFill>
              <a:srgbClr val="002060"/>
            </a:solidFill>
          </a:ln>
        </p:spPr>
      </p:pic>
    </p:spTree>
    <p:extLst>
      <p:ext uri="{BB962C8B-B14F-4D97-AF65-F5344CB8AC3E}">
        <p14:creationId xmlns:p14="http://schemas.microsoft.com/office/powerpoint/2010/main" val="331655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1183337" cy="523220"/>
          </a:xfrm>
          <a:prstGeom prst="rect">
            <a:avLst/>
          </a:prstGeom>
          <a:noFill/>
        </p:spPr>
        <p:txBody>
          <a:bodyPr wrap="none" rtlCol="0">
            <a:spAutoFit/>
          </a:bodyPr>
          <a:lstStyle/>
          <a:p>
            <a:r>
              <a:rPr lang="es-ES" sz="2800" b="1">
                <a:solidFill>
                  <a:srgbClr val="DC032A"/>
                </a:solidFill>
                <a:latin typeface=""/>
              </a:rPr>
              <a:t>Demo</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BC0AF587-BE13-4C22-B016-B71B81021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1975"/>
            <a:ext cx="12192000" cy="8129626"/>
          </a:xfrm>
          <a:prstGeom prst="rect">
            <a:avLst/>
          </a:prstGeom>
        </p:spPr>
      </p:pic>
    </p:spTree>
    <p:extLst>
      <p:ext uri="{BB962C8B-B14F-4D97-AF65-F5344CB8AC3E}">
        <p14:creationId xmlns:p14="http://schemas.microsoft.com/office/powerpoint/2010/main" val="3855824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2"/>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3959738" cy="1384995"/>
          </a:xfrm>
          <a:prstGeom prst="rect">
            <a:avLst/>
          </a:prstGeom>
          <a:noFill/>
        </p:spPr>
        <p:txBody>
          <a:bodyPr wrap="none" rtlCol="0">
            <a:spAutoFit/>
          </a:bodyPr>
          <a:lstStyle/>
          <a:p>
            <a:r>
              <a:rPr lang="es-ES" sz="2800" b="1">
                <a:solidFill>
                  <a:srgbClr val="DC032A"/>
                </a:solidFill>
                <a:latin typeface=""/>
              </a:rPr>
              <a:t>Reverse Engineering /</a:t>
            </a:r>
          </a:p>
          <a:p>
            <a:r>
              <a:rPr lang="es-ES" sz="2800" b="1">
                <a:solidFill>
                  <a:srgbClr val="DC032A"/>
                </a:solidFill>
                <a:latin typeface=""/>
              </a:rPr>
              <a:t>Malware Analysis /</a:t>
            </a:r>
          </a:p>
          <a:p>
            <a:r>
              <a:rPr lang="es-ES" sz="2800" b="1">
                <a:solidFill>
                  <a:srgbClr val="DC032A"/>
                </a:solidFill>
                <a:latin typeface=""/>
              </a:rPr>
              <a:t>Bug Hunting</a:t>
            </a:r>
          </a:p>
        </p:txBody>
      </p:sp>
      <p:sp>
        <p:nvSpPr>
          <p:cNvPr id="6" name="Rectángulo 5">
            <a:extLst>
              <a:ext uri="{FF2B5EF4-FFF2-40B4-BE49-F238E27FC236}">
                <a16:creationId xmlns:a16="http://schemas.microsoft.com/office/drawing/2014/main" id="{7A18764C-BE31-D43A-C8F9-C6B88B673330}"/>
              </a:ext>
            </a:extLst>
          </p:cNvPr>
          <p:cNvSpPr/>
          <p:nvPr/>
        </p:nvSpPr>
        <p:spPr>
          <a:xfrm>
            <a:off x="516100" y="17805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8A34D133-BF90-4858-80EE-66B251B29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819" y="5029200"/>
            <a:ext cx="1828800" cy="1828800"/>
          </a:xfrm>
          <a:prstGeom prst="rect">
            <a:avLst/>
          </a:prstGeom>
        </p:spPr>
      </p:pic>
      <p:pic>
        <p:nvPicPr>
          <p:cNvPr id="9" name="Picture 8">
            <a:extLst>
              <a:ext uri="{FF2B5EF4-FFF2-40B4-BE49-F238E27FC236}">
                <a16:creationId xmlns:a16="http://schemas.microsoft.com/office/drawing/2014/main" id="{B93C00CB-7280-4870-B72F-720F70DBA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856" y="2377641"/>
            <a:ext cx="1486187" cy="1098130"/>
          </a:xfrm>
          <a:prstGeom prst="rect">
            <a:avLst/>
          </a:prstGeom>
        </p:spPr>
      </p:pic>
      <p:sp>
        <p:nvSpPr>
          <p:cNvPr id="10" name="Rectangle: Diagonal Corners Rounded 9">
            <a:extLst>
              <a:ext uri="{FF2B5EF4-FFF2-40B4-BE49-F238E27FC236}">
                <a16:creationId xmlns:a16="http://schemas.microsoft.com/office/drawing/2014/main" id="{FDBB49E3-88AF-4797-AC66-BB6A39995450}"/>
              </a:ext>
            </a:extLst>
          </p:cNvPr>
          <p:cNvSpPr/>
          <p:nvPr/>
        </p:nvSpPr>
        <p:spPr>
          <a:xfrm>
            <a:off x="1299411" y="2204185"/>
            <a:ext cx="8515149" cy="4336179"/>
          </a:xfrm>
          <a:prstGeom prst="round2Diag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a:extLst>
              <a:ext uri="{FF2B5EF4-FFF2-40B4-BE49-F238E27FC236}">
                <a16:creationId xmlns:a16="http://schemas.microsoft.com/office/drawing/2014/main" id="{20B2ED1D-176D-49C5-8327-D9C5C8DCD2E6}"/>
              </a:ext>
            </a:extLst>
          </p:cNvPr>
          <p:cNvPicPr>
            <a:picLocks noChangeAspect="1"/>
          </p:cNvPicPr>
          <p:nvPr/>
        </p:nvPicPr>
        <p:blipFill rotWithShape="1">
          <a:blip r:embed="rId5">
            <a:extLst>
              <a:ext uri="{28A0092B-C50C-407E-A947-70E740481C1C}">
                <a14:useLocalDpi xmlns:a14="http://schemas.microsoft.com/office/drawing/2010/main" val="0"/>
              </a:ext>
            </a:extLst>
          </a:blip>
          <a:srcRect r="59947"/>
          <a:stretch/>
        </p:blipFill>
        <p:spPr>
          <a:xfrm>
            <a:off x="7697856" y="3017520"/>
            <a:ext cx="1388500" cy="2449785"/>
          </a:xfrm>
          <a:prstGeom prst="rect">
            <a:avLst/>
          </a:prstGeom>
        </p:spPr>
      </p:pic>
      <p:pic>
        <p:nvPicPr>
          <p:cNvPr id="12" name="Picture 11">
            <a:extLst>
              <a:ext uri="{FF2B5EF4-FFF2-40B4-BE49-F238E27FC236}">
                <a16:creationId xmlns:a16="http://schemas.microsoft.com/office/drawing/2014/main" id="{467E1B23-76B9-4812-8EA3-E1ECB79F7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7448" y="4930961"/>
            <a:ext cx="2005986" cy="651945"/>
          </a:xfrm>
          <a:prstGeom prst="rect">
            <a:avLst/>
          </a:prstGeom>
        </p:spPr>
      </p:pic>
      <p:sp>
        <p:nvSpPr>
          <p:cNvPr id="13" name="Rectangle 12">
            <a:extLst>
              <a:ext uri="{FF2B5EF4-FFF2-40B4-BE49-F238E27FC236}">
                <a16:creationId xmlns:a16="http://schemas.microsoft.com/office/drawing/2014/main" id="{B33FCA79-612D-4E7D-BBDB-E0E72743FB69}"/>
              </a:ext>
            </a:extLst>
          </p:cNvPr>
          <p:cNvSpPr/>
          <p:nvPr/>
        </p:nvSpPr>
        <p:spPr>
          <a:xfrm>
            <a:off x="1508808" y="2688870"/>
            <a:ext cx="7206837" cy="3524042"/>
          </a:xfrm>
          <a:prstGeom prst="rect">
            <a:avLst/>
          </a:prstGeom>
        </p:spPr>
        <p:txBody>
          <a:bodyPr wrap="square">
            <a:spAutoFit/>
          </a:bodyPr>
          <a:lstStyle/>
          <a:p>
            <a:r>
              <a:rPr lang="en-US">
                <a:latin typeface="-apple-system"/>
              </a:rPr>
              <a:t>Module 10 – Windows Reverse Engineering</a:t>
            </a:r>
          </a:p>
          <a:p>
            <a:endParaRPr lang="en-US" sz="700">
              <a:latin typeface="-apple-system"/>
            </a:endParaRPr>
          </a:p>
          <a:p>
            <a:pPr lvl="1"/>
            <a:r>
              <a:rPr lang="en-US">
                <a:latin typeface="-apple-system"/>
              </a:rPr>
              <a:t>• Windows architecture (User mode and Kernel mode)</a:t>
            </a:r>
            <a:br>
              <a:rPr lang="en-US"/>
            </a:br>
            <a:r>
              <a:rPr lang="en-US">
                <a:latin typeface="-apple-system"/>
              </a:rPr>
              <a:t>• Windows protections (DSE, KPP, VBS, CFG)</a:t>
            </a:r>
            <a:br>
              <a:rPr lang="en-US"/>
            </a:br>
            <a:r>
              <a:rPr lang="en-US">
                <a:latin typeface="-apple-system"/>
              </a:rPr>
              <a:t>• Malware hunting with SysInternals tools</a:t>
            </a:r>
            <a:br>
              <a:rPr lang="en-US"/>
            </a:br>
            <a:r>
              <a:rPr lang="en-US">
                <a:latin typeface="-apple-system"/>
              </a:rPr>
              <a:t>• Windows kernel opaque structures (EPROCESS, ETHREAD)</a:t>
            </a:r>
            <a:br>
              <a:rPr lang="en-US"/>
            </a:br>
            <a:r>
              <a:rPr lang="en-US">
                <a:latin typeface="-apple-system"/>
              </a:rPr>
              <a:t>• Windows kernel debugging</a:t>
            </a:r>
            <a:br>
              <a:rPr lang="en-US"/>
            </a:br>
            <a:r>
              <a:rPr lang="en-US">
                <a:latin typeface="-apple-system"/>
              </a:rPr>
              <a:t>• WinDbg scripting (Commands, Javascript, PyKd)</a:t>
            </a:r>
            <a:br>
              <a:rPr lang="en-US"/>
            </a:br>
            <a:r>
              <a:rPr lang="en-US">
                <a:latin typeface="-apple-system"/>
              </a:rPr>
              <a:t>• Rootkit hooking techniques (IDT, SSDT)</a:t>
            </a:r>
            <a:br>
              <a:rPr lang="en-US"/>
            </a:br>
            <a:r>
              <a:rPr lang="en-US">
                <a:latin typeface="-apple-system"/>
              </a:rPr>
              <a:t>• Rootkit development (Kernel Mode Drivers)</a:t>
            </a:r>
            <a:br>
              <a:rPr lang="en-US"/>
            </a:br>
            <a:r>
              <a:rPr lang="en-US">
                <a:latin typeface="-apple-system"/>
              </a:rPr>
              <a:t>• Bootkit development (UEFI Applications)</a:t>
            </a:r>
            <a:br>
              <a:rPr lang="en-US"/>
            </a:br>
            <a:r>
              <a:rPr lang="en-US">
                <a:latin typeface="-apple-system"/>
              </a:rPr>
              <a:t>• Bootkit analysis (ESPecter, BlackLotus)</a:t>
            </a:r>
            <a:br>
              <a:rPr lang="en-US"/>
            </a:br>
            <a:r>
              <a:rPr lang="en-US">
                <a:latin typeface="-apple-system"/>
              </a:rPr>
              <a:t>• Kernel exploitation (Vulnerable drivers, Write-What-Where)</a:t>
            </a:r>
            <a:endParaRPr lang="en-US"/>
          </a:p>
        </p:txBody>
      </p:sp>
    </p:spTree>
    <p:extLst>
      <p:ext uri="{BB962C8B-B14F-4D97-AF65-F5344CB8AC3E}">
        <p14:creationId xmlns:p14="http://schemas.microsoft.com/office/powerpoint/2010/main" val="44619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ECA2DA-86A6-5774-5FBA-8CE5E1F745D9}"/>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2" name="CuadroTexto 1">
            <a:extLst>
              <a:ext uri="{FF2B5EF4-FFF2-40B4-BE49-F238E27FC236}">
                <a16:creationId xmlns:a16="http://schemas.microsoft.com/office/drawing/2014/main" id="{CB1803E1-15F0-386C-95BD-BE7B02BEDFBE}"/>
              </a:ext>
            </a:extLst>
          </p:cNvPr>
          <p:cNvSpPr txBox="1"/>
          <p:nvPr/>
        </p:nvSpPr>
        <p:spPr>
          <a:xfrm>
            <a:off x="420129" y="383059"/>
            <a:ext cx="4899098" cy="523220"/>
          </a:xfrm>
          <a:prstGeom prst="rect">
            <a:avLst/>
          </a:prstGeom>
          <a:noFill/>
        </p:spPr>
        <p:txBody>
          <a:bodyPr wrap="none" rtlCol="0">
            <a:spAutoFit/>
          </a:bodyPr>
          <a:lstStyle/>
          <a:p>
            <a:r>
              <a:rPr lang="es-ES" sz="2800" b="1">
                <a:solidFill>
                  <a:srgbClr val="DC032A"/>
                </a:solidFill>
                <a:latin typeface=""/>
              </a:rPr>
              <a:t>Sector de la ciberseguridad</a:t>
            </a:r>
          </a:p>
        </p:txBody>
      </p:sp>
      <p:sp>
        <p:nvSpPr>
          <p:cNvPr id="3" name="Rectángulo 2">
            <a:extLst>
              <a:ext uri="{FF2B5EF4-FFF2-40B4-BE49-F238E27FC236}">
                <a16:creationId xmlns:a16="http://schemas.microsoft.com/office/drawing/2014/main" id="{E5959CB7-A6DA-C93F-9350-EAA5D26B4592}"/>
              </a:ext>
            </a:extLst>
          </p:cNvPr>
          <p:cNvSpPr/>
          <p:nvPr/>
        </p:nvSpPr>
        <p:spPr>
          <a:xfrm>
            <a:off x="531340" y="918636"/>
            <a:ext cx="827903" cy="123568"/>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Forma&#10;&#10;Descripción generada automáticamente">
            <a:extLst>
              <a:ext uri="{FF2B5EF4-FFF2-40B4-BE49-F238E27FC236}">
                <a16:creationId xmlns:a16="http://schemas.microsoft.com/office/drawing/2014/main" id="{72372157-EA46-F592-1D6D-E120E0A7B2C4}"/>
              </a:ext>
            </a:extLst>
          </p:cNvPr>
          <p:cNvPicPr>
            <a:picLocks noChangeAspect="1"/>
          </p:cNvPicPr>
          <p:nvPr/>
        </p:nvPicPr>
        <p:blipFill>
          <a:blip r:embed="rId3"/>
          <a:stretch>
            <a:fillRect/>
          </a:stretch>
        </p:blipFill>
        <p:spPr>
          <a:xfrm>
            <a:off x="531340" y="1589216"/>
            <a:ext cx="1485900" cy="812800"/>
          </a:xfrm>
          <a:prstGeom prst="rect">
            <a:avLst/>
          </a:prstGeom>
        </p:spPr>
      </p:pic>
      <p:pic>
        <p:nvPicPr>
          <p:cNvPr id="6" name="Imagen 5" descr="Forma&#10;&#10;Descripción generada automáticamente">
            <a:extLst>
              <a:ext uri="{FF2B5EF4-FFF2-40B4-BE49-F238E27FC236}">
                <a16:creationId xmlns:a16="http://schemas.microsoft.com/office/drawing/2014/main" id="{B4487892-3BD2-BD39-6F44-C221D94AA30B}"/>
              </a:ext>
            </a:extLst>
          </p:cNvPr>
          <p:cNvPicPr>
            <a:picLocks noChangeAspect="1"/>
          </p:cNvPicPr>
          <p:nvPr/>
        </p:nvPicPr>
        <p:blipFill>
          <a:blip r:embed="rId3">
            <a:alphaModFix amt="23000"/>
          </a:blip>
          <a:stretch>
            <a:fillRect/>
          </a:stretch>
        </p:blipFill>
        <p:spPr>
          <a:xfrm>
            <a:off x="2137717" y="1589216"/>
            <a:ext cx="2001795" cy="812800"/>
          </a:xfrm>
          <a:prstGeom prst="rect">
            <a:avLst/>
          </a:prstGeom>
        </p:spPr>
      </p:pic>
      <p:pic>
        <p:nvPicPr>
          <p:cNvPr id="9" name="Imagen 8" descr="Forma&#10;&#10;Descripción generada automáticamente">
            <a:extLst>
              <a:ext uri="{FF2B5EF4-FFF2-40B4-BE49-F238E27FC236}">
                <a16:creationId xmlns:a16="http://schemas.microsoft.com/office/drawing/2014/main" id="{A9A77BDF-F807-4340-D5D1-DC8450DE6004}"/>
              </a:ext>
            </a:extLst>
          </p:cNvPr>
          <p:cNvPicPr>
            <a:picLocks noChangeAspect="1"/>
          </p:cNvPicPr>
          <p:nvPr/>
        </p:nvPicPr>
        <p:blipFill>
          <a:blip r:embed="rId3">
            <a:alphaModFix amt="23000"/>
          </a:blip>
          <a:stretch>
            <a:fillRect/>
          </a:stretch>
        </p:blipFill>
        <p:spPr>
          <a:xfrm>
            <a:off x="4263079" y="1589216"/>
            <a:ext cx="2001795" cy="812800"/>
          </a:xfrm>
          <a:prstGeom prst="rect">
            <a:avLst/>
          </a:prstGeom>
        </p:spPr>
      </p:pic>
      <p:pic>
        <p:nvPicPr>
          <p:cNvPr id="10" name="Imagen 9" descr="Forma&#10;&#10;Descripción generada automáticamente">
            <a:extLst>
              <a:ext uri="{FF2B5EF4-FFF2-40B4-BE49-F238E27FC236}">
                <a16:creationId xmlns:a16="http://schemas.microsoft.com/office/drawing/2014/main" id="{1DDC0BB4-3BE6-D09E-2B62-1278145EE5B0}"/>
              </a:ext>
            </a:extLst>
          </p:cNvPr>
          <p:cNvPicPr>
            <a:picLocks noChangeAspect="1"/>
          </p:cNvPicPr>
          <p:nvPr/>
        </p:nvPicPr>
        <p:blipFill>
          <a:blip r:embed="rId3">
            <a:alphaModFix amt="23000"/>
          </a:blip>
          <a:stretch>
            <a:fillRect/>
          </a:stretch>
        </p:blipFill>
        <p:spPr>
          <a:xfrm>
            <a:off x="6388441" y="1589216"/>
            <a:ext cx="2001795" cy="812800"/>
          </a:xfrm>
          <a:prstGeom prst="rect">
            <a:avLst/>
          </a:prstGeom>
        </p:spPr>
      </p:pic>
      <p:sp>
        <p:nvSpPr>
          <p:cNvPr id="11" name="CuadroTexto 10">
            <a:extLst>
              <a:ext uri="{FF2B5EF4-FFF2-40B4-BE49-F238E27FC236}">
                <a16:creationId xmlns:a16="http://schemas.microsoft.com/office/drawing/2014/main" id="{EF396F2A-4E7A-F06E-AD35-C97EC7BD735B}"/>
              </a:ext>
            </a:extLst>
          </p:cNvPr>
          <p:cNvSpPr txBox="1"/>
          <p:nvPr/>
        </p:nvSpPr>
        <p:spPr>
          <a:xfrm>
            <a:off x="660468" y="1672450"/>
            <a:ext cx="1227644" cy="646331"/>
          </a:xfrm>
          <a:prstGeom prst="rect">
            <a:avLst/>
          </a:prstGeom>
          <a:noFill/>
        </p:spPr>
        <p:txBody>
          <a:bodyPr wrap="none" rtlCol="0">
            <a:spAutoFit/>
          </a:bodyPr>
          <a:lstStyle/>
          <a:p>
            <a:pPr algn="ctr"/>
            <a:r>
              <a:rPr lang="es-ES" b="1">
                <a:solidFill>
                  <a:schemeClr val="bg1"/>
                </a:solidFill>
                <a:latin typeface=""/>
              </a:rPr>
              <a:t>SECTOR</a:t>
            </a:r>
          </a:p>
          <a:p>
            <a:pPr algn="ctr"/>
            <a:r>
              <a:rPr lang="es-ES" b="1">
                <a:solidFill>
                  <a:schemeClr val="bg1"/>
                </a:solidFill>
                <a:latin typeface=""/>
              </a:rPr>
              <a:t>EN AUGE</a:t>
            </a:r>
          </a:p>
        </p:txBody>
      </p:sp>
      <p:sp>
        <p:nvSpPr>
          <p:cNvPr id="12" name="CuadroTexto 11">
            <a:extLst>
              <a:ext uri="{FF2B5EF4-FFF2-40B4-BE49-F238E27FC236}">
                <a16:creationId xmlns:a16="http://schemas.microsoft.com/office/drawing/2014/main" id="{A3E27A4B-7058-E8AE-109F-01289BB90DC3}"/>
              </a:ext>
            </a:extLst>
          </p:cNvPr>
          <p:cNvSpPr txBox="1"/>
          <p:nvPr/>
        </p:nvSpPr>
        <p:spPr>
          <a:xfrm>
            <a:off x="2395461" y="1540790"/>
            <a:ext cx="1486305" cy="523220"/>
          </a:xfrm>
          <a:prstGeom prst="rect">
            <a:avLst/>
          </a:prstGeom>
          <a:noFill/>
        </p:spPr>
        <p:txBody>
          <a:bodyPr wrap="none" rtlCol="0">
            <a:spAutoFit/>
          </a:bodyPr>
          <a:lstStyle/>
          <a:p>
            <a:pPr algn="ctr"/>
            <a:r>
              <a:rPr lang="es-ES" sz="2800" b="1">
                <a:solidFill>
                  <a:srgbClr val="DC032A"/>
                </a:solidFill>
                <a:latin typeface=""/>
              </a:rPr>
              <a:t>122.284</a:t>
            </a:r>
          </a:p>
        </p:txBody>
      </p:sp>
      <p:sp>
        <p:nvSpPr>
          <p:cNvPr id="13" name="CuadroTexto 12">
            <a:extLst>
              <a:ext uri="{FF2B5EF4-FFF2-40B4-BE49-F238E27FC236}">
                <a16:creationId xmlns:a16="http://schemas.microsoft.com/office/drawing/2014/main" id="{FE7DEBE5-187F-BE7E-BEA1-6F17331D5445}"/>
              </a:ext>
            </a:extLst>
          </p:cNvPr>
          <p:cNvSpPr txBox="1"/>
          <p:nvPr/>
        </p:nvSpPr>
        <p:spPr>
          <a:xfrm>
            <a:off x="2205756" y="1928479"/>
            <a:ext cx="1873333" cy="461665"/>
          </a:xfrm>
          <a:prstGeom prst="rect">
            <a:avLst/>
          </a:prstGeom>
          <a:noFill/>
        </p:spPr>
        <p:txBody>
          <a:bodyPr wrap="none" rtlCol="0">
            <a:spAutoFit/>
          </a:bodyPr>
          <a:lstStyle/>
          <a:p>
            <a:pPr algn="ctr"/>
            <a:r>
              <a:rPr lang="es-ES" sz="1200">
                <a:solidFill>
                  <a:srgbClr val="3E5163"/>
                </a:solidFill>
                <a:latin typeface=""/>
              </a:rPr>
              <a:t>Trabajadores empleados</a:t>
            </a:r>
          </a:p>
          <a:p>
            <a:pPr algn="ctr"/>
            <a:r>
              <a:rPr lang="es-ES" sz="1200">
                <a:solidFill>
                  <a:srgbClr val="3E5163"/>
                </a:solidFill>
                <a:latin typeface=""/>
              </a:rPr>
              <a:t>(2021)</a:t>
            </a:r>
          </a:p>
        </p:txBody>
      </p:sp>
      <p:sp>
        <p:nvSpPr>
          <p:cNvPr id="14" name="CuadroTexto 13">
            <a:extLst>
              <a:ext uri="{FF2B5EF4-FFF2-40B4-BE49-F238E27FC236}">
                <a16:creationId xmlns:a16="http://schemas.microsoft.com/office/drawing/2014/main" id="{E5A2EA11-8D2E-9094-4748-CB39457A3F6B}"/>
              </a:ext>
            </a:extLst>
          </p:cNvPr>
          <p:cNvSpPr txBox="1"/>
          <p:nvPr/>
        </p:nvSpPr>
        <p:spPr>
          <a:xfrm>
            <a:off x="4667986" y="1540790"/>
            <a:ext cx="1266117" cy="523220"/>
          </a:xfrm>
          <a:prstGeom prst="rect">
            <a:avLst/>
          </a:prstGeom>
          <a:noFill/>
        </p:spPr>
        <p:txBody>
          <a:bodyPr wrap="none" rtlCol="0">
            <a:spAutoFit/>
          </a:bodyPr>
          <a:lstStyle/>
          <a:p>
            <a:pPr algn="ctr"/>
            <a:r>
              <a:rPr lang="es-ES" sz="2800" b="1">
                <a:solidFill>
                  <a:srgbClr val="DC032A"/>
                </a:solidFill>
                <a:latin typeface=""/>
              </a:rPr>
              <a:t>24.119</a:t>
            </a:r>
          </a:p>
        </p:txBody>
      </p:sp>
      <p:sp>
        <p:nvSpPr>
          <p:cNvPr id="15" name="CuadroTexto 14">
            <a:extLst>
              <a:ext uri="{FF2B5EF4-FFF2-40B4-BE49-F238E27FC236}">
                <a16:creationId xmlns:a16="http://schemas.microsoft.com/office/drawing/2014/main" id="{59B8032D-6DE9-8E4E-18D0-BA8441376C62}"/>
              </a:ext>
            </a:extLst>
          </p:cNvPr>
          <p:cNvSpPr txBox="1"/>
          <p:nvPr/>
        </p:nvSpPr>
        <p:spPr>
          <a:xfrm>
            <a:off x="4611396" y="1928479"/>
            <a:ext cx="1386919" cy="461665"/>
          </a:xfrm>
          <a:prstGeom prst="rect">
            <a:avLst/>
          </a:prstGeom>
          <a:noFill/>
        </p:spPr>
        <p:txBody>
          <a:bodyPr wrap="none" rtlCol="0">
            <a:spAutoFit/>
          </a:bodyPr>
          <a:lstStyle/>
          <a:p>
            <a:pPr algn="ctr"/>
            <a:r>
              <a:rPr lang="es-ES" sz="1200">
                <a:solidFill>
                  <a:srgbClr val="3E5163"/>
                </a:solidFill>
                <a:latin typeface=""/>
              </a:rPr>
              <a:t>Brecha de talento</a:t>
            </a:r>
          </a:p>
          <a:p>
            <a:pPr algn="ctr"/>
            <a:r>
              <a:rPr lang="es-ES" sz="1200">
                <a:solidFill>
                  <a:srgbClr val="3E5163"/>
                </a:solidFill>
                <a:latin typeface=""/>
              </a:rPr>
              <a:t>(2021)</a:t>
            </a:r>
          </a:p>
        </p:txBody>
      </p:sp>
      <p:sp>
        <p:nvSpPr>
          <p:cNvPr id="16" name="CuadroTexto 15">
            <a:extLst>
              <a:ext uri="{FF2B5EF4-FFF2-40B4-BE49-F238E27FC236}">
                <a16:creationId xmlns:a16="http://schemas.microsoft.com/office/drawing/2014/main" id="{FF33AE00-E855-7039-E9A3-F644D609ABF4}"/>
              </a:ext>
            </a:extLst>
          </p:cNvPr>
          <p:cNvSpPr txBox="1"/>
          <p:nvPr/>
        </p:nvSpPr>
        <p:spPr>
          <a:xfrm>
            <a:off x="6696945" y="1540790"/>
            <a:ext cx="1285929" cy="523220"/>
          </a:xfrm>
          <a:prstGeom prst="rect">
            <a:avLst/>
          </a:prstGeom>
          <a:noFill/>
        </p:spPr>
        <p:txBody>
          <a:bodyPr wrap="none" rtlCol="0">
            <a:spAutoFit/>
          </a:bodyPr>
          <a:lstStyle/>
          <a:p>
            <a:pPr algn="ctr"/>
            <a:r>
              <a:rPr lang="es-ES" sz="2800" b="1">
                <a:solidFill>
                  <a:srgbClr val="DC032A"/>
                </a:solidFill>
                <a:latin typeface=""/>
              </a:rPr>
              <a:t>83.000</a:t>
            </a:r>
          </a:p>
        </p:txBody>
      </p:sp>
      <p:sp>
        <p:nvSpPr>
          <p:cNvPr id="17" name="CuadroTexto 16">
            <a:extLst>
              <a:ext uri="{FF2B5EF4-FFF2-40B4-BE49-F238E27FC236}">
                <a16:creationId xmlns:a16="http://schemas.microsoft.com/office/drawing/2014/main" id="{EB8F07CA-33B7-B9BF-6C2B-09D1B45EF6A4}"/>
              </a:ext>
            </a:extLst>
          </p:cNvPr>
          <p:cNvSpPr txBox="1"/>
          <p:nvPr/>
        </p:nvSpPr>
        <p:spPr>
          <a:xfrm>
            <a:off x="6650260" y="1928479"/>
            <a:ext cx="1386919" cy="461665"/>
          </a:xfrm>
          <a:prstGeom prst="rect">
            <a:avLst/>
          </a:prstGeom>
          <a:noFill/>
        </p:spPr>
        <p:txBody>
          <a:bodyPr wrap="none" rtlCol="0">
            <a:spAutoFit/>
          </a:bodyPr>
          <a:lstStyle/>
          <a:p>
            <a:pPr algn="ctr"/>
            <a:r>
              <a:rPr lang="es-ES" sz="1200">
                <a:solidFill>
                  <a:srgbClr val="3E5163"/>
                </a:solidFill>
                <a:latin typeface=""/>
              </a:rPr>
              <a:t>Brecha de talento</a:t>
            </a:r>
          </a:p>
          <a:p>
            <a:pPr algn="ctr"/>
            <a:r>
              <a:rPr lang="es-ES" sz="1200">
                <a:solidFill>
                  <a:srgbClr val="3E5163"/>
                </a:solidFill>
                <a:latin typeface=""/>
              </a:rPr>
              <a:t>(2024)</a:t>
            </a:r>
          </a:p>
        </p:txBody>
      </p:sp>
      <p:sp>
        <p:nvSpPr>
          <p:cNvPr id="18" name="CuadroTexto 17">
            <a:extLst>
              <a:ext uri="{FF2B5EF4-FFF2-40B4-BE49-F238E27FC236}">
                <a16:creationId xmlns:a16="http://schemas.microsoft.com/office/drawing/2014/main" id="{F7DF2C73-1D9E-273B-9F0F-0BFE4E10C132}"/>
              </a:ext>
            </a:extLst>
          </p:cNvPr>
          <p:cNvSpPr txBox="1"/>
          <p:nvPr/>
        </p:nvSpPr>
        <p:spPr>
          <a:xfrm>
            <a:off x="463453" y="2639391"/>
            <a:ext cx="2932406" cy="400110"/>
          </a:xfrm>
          <a:prstGeom prst="rect">
            <a:avLst/>
          </a:prstGeom>
          <a:noFill/>
        </p:spPr>
        <p:txBody>
          <a:bodyPr wrap="none" rtlCol="0">
            <a:spAutoFit/>
          </a:bodyPr>
          <a:lstStyle/>
          <a:p>
            <a:r>
              <a:rPr lang="es-ES" sz="2000" b="1">
                <a:solidFill>
                  <a:srgbClr val="DC032A"/>
                </a:solidFill>
                <a:latin typeface=""/>
              </a:rPr>
              <a:t>VALOR ECOSISTEMA*</a:t>
            </a:r>
          </a:p>
        </p:txBody>
      </p:sp>
      <p:sp>
        <p:nvSpPr>
          <p:cNvPr id="19" name="CuadroTexto 18">
            <a:extLst>
              <a:ext uri="{FF2B5EF4-FFF2-40B4-BE49-F238E27FC236}">
                <a16:creationId xmlns:a16="http://schemas.microsoft.com/office/drawing/2014/main" id="{8DEFB940-FB98-1B3D-4DB0-E2A08D4A05F7}"/>
              </a:ext>
            </a:extLst>
          </p:cNvPr>
          <p:cNvSpPr txBox="1"/>
          <p:nvPr/>
        </p:nvSpPr>
        <p:spPr>
          <a:xfrm>
            <a:off x="463453" y="3850616"/>
            <a:ext cx="3195105" cy="276999"/>
          </a:xfrm>
          <a:prstGeom prst="rect">
            <a:avLst/>
          </a:prstGeom>
          <a:noFill/>
        </p:spPr>
        <p:txBody>
          <a:bodyPr wrap="none" rtlCol="0">
            <a:spAutoFit/>
          </a:bodyPr>
          <a:lstStyle/>
          <a:p>
            <a:r>
              <a:rPr lang="es-ES" sz="1200">
                <a:solidFill>
                  <a:srgbClr val="DC032A"/>
                </a:solidFill>
                <a:latin typeface=""/>
              </a:rPr>
              <a:t>*Fuente: Security Spending Guide IDC 2021</a:t>
            </a:r>
          </a:p>
        </p:txBody>
      </p:sp>
      <p:cxnSp>
        <p:nvCxnSpPr>
          <p:cNvPr id="21" name="Conector recto 20">
            <a:extLst>
              <a:ext uri="{FF2B5EF4-FFF2-40B4-BE49-F238E27FC236}">
                <a16:creationId xmlns:a16="http://schemas.microsoft.com/office/drawing/2014/main" id="{562B4C71-7321-558A-6D4C-6CD18750991F}"/>
              </a:ext>
            </a:extLst>
          </p:cNvPr>
          <p:cNvCxnSpPr/>
          <p:nvPr/>
        </p:nvCxnSpPr>
        <p:spPr>
          <a:xfrm>
            <a:off x="8674442" y="1391359"/>
            <a:ext cx="0" cy="2125362"/>
          </a:xfrm>
          <a:prstGeom prst="line">
            <a:avLst/>
          </a:prstGeom>
          <a:ln w="19050">
            <a:solidFill>
              <a:schemeClr val="bg1">
                <a:lumMod val="75000"/>
                <a:alpha val="45000"/>
              </a:schemeClr>
            </a:solidFill>
          </a:ln>
        </p:spPr>
        <p:style>
          <a:lnRef idx="2">
            <a:schemeClr val="accent1"/>
          </a:lnRef>
          <a:fillRef idx="0">
            <a:schemeClr val="accent1"/>
          </a:fillRef>
          <a:effectRef idx="1">
            <a:schemeClr val="accent1"/>
          </a:effectRef>
          <a:fontRef idx="minor">
            <a:schemeClr val="tx1"/>
          </a:fontRef>
        </p:style>
      </p:cxnSp>
      <p:pic>
        <p:nvPicPr>
          <p:cNvPr id="23" name="Imagen 22" descr="Una caricatura de una persona&#10;&#10;Descripción generada automáticamente con confianza baja">
            <a:extLst>
              <a:ext uri="{FF2B5EF4-FFF2-40B4-BE49-F238E27FC236}">
                <a16:creationId xmlns:a16="http://schemas.microsoft.com/office/drawing/2014/main" id="{DDB8F97A-362B-3275-7576-63F9C6B44927}"/>
              </a:ext>
            </a:extLst>
          </p:cNvPr>
          <p:cNvPicPr>
            <a:picLocks noChangeAspect="1"/>
          </p:cNvPicPr>
          <p:nvPr/>
        </p:nvPicPr>
        <p:blipFill>
          <a:blip r:embed="rId4"/>
          <a:stretch>
            <a:fillRect/>
          </a:stretch>
        </p:blipFill>
        <p:spPr>
          <a:xfrm>
            <a:off x="8826843" y="1422538"/>
            <a:ext cx="711200" cy="431800"/>
          </a:xfrm>
          <a:prstGeom prst="rect">
            <a:avLst/>
          </a:prstGeom>
        </p:spPr>
      </p:pic>
      <p:sp>
        <p:nvSpPr>
          <p:cNvPr id="26" name="CuadroTexto 25">
            <a:extLst>
              <a:ext uri="{FF2B5EF4-FFF2-40B4-BE49-F238E27FC236}">
                <a16:creationId xmlns:a16="http://schemas.microsoft.com/office/drawing/2014/main" id="{D776232A-5BF4-707C-D70E-0A2BAA50EB26}"/>
              </a:ext>
            </a:extLst>
          </p:cNvPr>
          <p:cNvSpPr txBox="1"/>
          <p:nvPr/>
        </p:nvSpPr>
        <p:spPr>
          <a:xfrm>
            <a:off x="9610205" y="1417476"/>
            <a:ext cx="2445870" cy="523220"/>
          </a:xfrm>
          <a:prstGeom prst="rect">
            <a:avLst/>
          </a:prstGeom>
          <a:noFill/>
        </p:spPr>
        <p:txBody>
          <a:bodyPr wrap="square" rtlCol="0">
            <a:spAutoFit/>
          </a:bodyPr>
          <a:lstStyle/>
          <a:p>
            <a:r>
              <a:rPr lang="es-ES" sz="1400">
                <a:solidFill>
                  <a:srgbClr val="3E5163"/>
                </a:solidFill>
                <a:latin typeface=""/>
              </a:rPr>
              <a:t>Participación mundial en la industria de ciberseguridad</a:t>
            </a:r>
          </a:p>
        </p:txBody>
      </p:sp>
      <p:sp>
        <p:nvSpPr>
          <p:cNvPr id="27" name="CuadroTexto 26">
            <a:extLst>
              <a:ext uri="{FF2B5EF4-FFF2-40B4-BE49-F238E27FC236}">
                <a16:creationId xmlns:a16="http://schemas.microsoft.com/office/drawing/2014/main" id="{1C0D9907-31C9-881E-E81F-65D219AA92A3}"/>
              </a:ext>
            </a:extLst>
          </p:cNvPr>
          <p:cNvSpPr txBox="1"/>
          <p:nvPr/>
        </p:nvSpPr>
        <p:spPr>
          <a:xfrm>
            <a:off x="8694618" y="1891840"/>
            <a:ext cx="621189" cy="307777"/>
          </a:xfrm>
          <a:prstGeom prst="rect">
            <a:avLst/>
          </a:prstGeom>
          <a:noFill/>
        </p:spPr>
        <p:txBody>
          <a:bodyPr wrap="square" rtlCol="0">
            <a:spAutoFit/>
          </a:bodyPr>
          <a:lstStyle/>
          <a:p>
            <a:pPr algn="ctr"/>
            <a:r>
              <a:rPr lang="es-ES" sz="1400" b="1">
                <a:solidFill>
                  <a:srgbClr val="DC032A"/>
                </a:solidFill>
                <a:latin typeface=""/>
              </a:rPr>
              <a:t>31%</a:t>
            </a:r>
          </a:p>
        </p:txBody>
      </p:sp>
      <p:sp>
        <p:nvSpPr>
          <p:cNvPr id="28" name="CuadroTexto 27">
            <a:extLst>
              <a:ext uri="{FF2B5EF4-FFF2-40B4-BE49-F238E27FC236}">
                <a16:creationId xmlns:a16="http://schemas.microsoft.com/office/drawing/2014/main" id="{281D3FB9-F5D2-458F-DC51-223DED015822}"/>
              </a:ext>
            </a:extLst>
          </p:cNvPr>
          <p:cNvSpPr txBox="1"/>
          <p:nvPr/>
        </p:nvSpPr>
        <p:spPr>
          <a:xfrm>
            <a:off x="9107500" y="1891839"/>
            <a:ext cx="621189" cy="307777"/>
          </a:xfrm>
          <a:prstGeom prst="rect">
            <a:avLst/>
          </a:prstGeom>
          <a:noFill/>
        </p:spPr>
        <p:txBody>
          <a:bodyPr wrap="square" rtlCol="0">
            <a:spAutoFit/>
          </a:bodyPr>
          <a:lstStyle/>
          <a:p>
            <a:pPr algn="ctr"/>
            <a:r>
              <a:rPr lang="es-ES" sz="1400" b="1">
                <a:solidFill>
                  <a:srgbClr val="DC032A"/>
                </a:solidFill>
                <a:latin typeface=""/>
              </a:rPr>
              <a:t>69%</a:t>
            </a:r>
          </a:p>
        </p:txBody>
      </p:sp>
      <p:pic>
        <p:nvPicPr>
          <p:cNvPr id="29" name="Imagen 28" descr="Una caricatura de una persona&#10;&#10;Descripción generada automáticamente con confianza baja">
            <a:extLst>
              <a:ext uri="{FF2B5EF4-FFF2-40B4-BE49-F238E27FC236}">
                <a16:creationId xmlns:a16="http://schemas.microsoft.com/office/drawing/2014/main" id="{8BBE1A00-6A98-9596-6516-D4AE3454943F}"/>
              </a:ext>
            </a:extLst>
          </p:cNvPr>
          <p:cNvPicPr>
            <a:picLocks noChangeAspect="1"/>
          </p:cNvPicPr>
          <p:nvPr/>
        </p:nvPicPr>
        <p:blipFill>
          <a:blip r:embed="rId4"/>
          <a:stretch>
            <a:fillRect/>
          </a:stretch>
        </p:blipFill>
        <p:spPr>
          <a:xfrm>
            <a:off x="8826843" y="2238084"/>
            <a:ext cx="711200" cy="431800"/>
          </a:xfrm>
          <a:prstGeom prst="rect">
            <a:avLst/>
          </a:prstGeom>
        </p:spPr>
      </p:pic>
      <p:sp>
        <p:nvSpPr>
          <p:cNvPr id="30" name="CuadroTexto 29">
            <a:extLst>
              <a:ext uri="{FF2B5EF4-FFF2-40B4-BE49-F238E27FC236}">
                <a16:creationId xmlns:a16="http://schemas.microsoft.com/office/drawing/2014/main" id="{6B65C1EE-067B-88E0-6C8F-82B1C6ECDEB6}"/>
              </a:ext>
            </a:extLst>
          </p:cNvPr>
          <p:cNvSpPr txBox="1"/>
          <p:nvPr/>
        </p:nvSpPr>
        <p:spPr>
          <a:xfrm>
            <a:off x="9610205" y="2233022"/>
            <a:ext cx="2445870" cy="523220"/>
          </a:xfrm>
          <a:prstGeom prst="rect">
            <a:avLst/>
          </a:prstGeom>
          <a:noFill/>
        </p:spPr>
        <p:txBody>
          <a:bodyPr wrap="square" rtlCol="0">
            <a:spAutoFit/>
          </a:bodyPr>
          <a:lstStyle/>
          <a:p>
            <a:r>
              <a:rPr lang="es-ES" sz="1400">
                <a:solidFill>
                  <a:srgbClr val="3E5163"/>
                </a:solidFill>
                <a:latin typeface=""/>
              </a:rPr>
              <a:t>Participación estudiantes grados STEM</a:t>
            </a:r>
          </a:p>
        </p:txBody>
      </p:sp>
      <p:sp>
        <p:nvSpPr>
          <p:cNvPr id="31" name="CuadroTexto 30">
            <a:extLst>
              <a:ext uri="{FF2B5EF4-FFF2-40B4-BE49-F238E27FC236}">
                <a16:creationId xmlns:a16="http://schemas.microsoft.com/office/drawing/2014/main" id="{D1E31215-D40C-66B5-8F2C-AF469BE25041}"/>
              </a:ext>
            </a:extLst>
          </p:cNvPr>
          <p:cNvSpPr txBox="1"/>
          <p:nvPr/>
        </p:nvSpPr>
        <p:spPr>
          <a:xfrm>
            <a:off x="8694618" y="2707386"/>
            <a:ext cx="621189" cy="307777"/>
          </a:xfrm>
          <a:prstGeom prst="rect">
            <a:avLst/>
          </a:prstGeom>
          <a:noFill/>
        </p:spPr>
        <p:txBody>
          <a:bodyPr wrap="square" rtlCol="0">
            <a:spAutoFit/>
          </a:bodyPr>
          <a:lstStyle/>
          <a:p>
            <a:pPr algn="ctr"/>
            <a:r>
              <a:rPr lang="es-ES" sz="1400" b="1">
                <a:solidFill>
                  <a:srgbClr val="DC032A"/>
                </a:solidFill>
                <a:latin typeface=""/>
              </a:rPr>
              <a:t>24%</a:t>
            </a:r>
          </a:p>
        </p:txBody>
      </p:sp>
      <p:sp>
        <p:nvSpPr>
          <p:cNvPr id="32" name="CuadroTexto 31">
            <a:extLst>
              <a:ext uri="{FF2B5EF4-FFF2-40B4-BE49-F238E27FC236}">
                <a16:creationId xmlns:a16="http://schemas.microsoft.com/office/drawing/2014/main" id="{D287C5D3-7F24-EE27-188C-2E72FE671ACF}"/>
              </a:ext>
            </a:extLst>
          </p:cNvPr>
          <p:cNvSpPr txBox="1"/>
          <p:nvPr/>
        </p:nvSpPr>
        <p:spPr>
          <a:xfrm>
            <a:off x="9107500" y="2707385"/>
            <a:ext cx="621189" cy="307777"/>
          </a:xfrm>
          <a:prstGeom prst="rect">
            <a:avLst/>
          </a:prstGeom>
          <a:noFill/>
        </p:spPr>
        <p:txBody>
          <a:bodyPr wrap="square" rtlCol="0">
            <a:spAutoFit/>
          </a:bodyPr>
          <a:lstStyle/>
          <a:p>
            <a:pPr algn="ctr"/>
            <a:r>
              <a:rPr lang="es-ES" sz="1400" b="1">
                <a:solidFill>
                  <a:srgbClr val="DC032A"/>
                </a:solidFill>
                <a:latin typeface=""/>
              </a:rPr>
              <a:t>76%</a:t>
            </a:r>
          </a:p>
        </p:txBody>
      </p:sp>
      <p:pic>
        <p:nvPicPr>
          <p:cNvPr id="33" name="Imagen 32" descr="Una caricatura de una persona&#10;&#10;Descripción generada automáticamente con confianza baja">
            <a:extLst>
              <a:ext uri="{FF2B5EF4-FFF2-40B4-BE49-F238E27FC236}">
                <a16:creationId xmlns:a16="http://schemas.microsoft.com/office/drawing/2014/main" id="{83A7C875-9D34-2E85-F04E-FFD5DC5DA0D9}"/>
              </a:ext>
            </a:extLst>
          </p:cNvPr>
          <p:cNvPicPr>
            <a:picLocks noChangeAspect="1"/>
          </p:cNvPicPr>
          <p:nvPr/>
        </p:nvPicPr>
        <p:blipFill>
          <a:blip r:embed="rId4"/>
          <a:stretch>
            <a:fillRect/>
          </a:stretch>
        </p:blipFill>
        <p:spPr>
          <a:xfrm>
            <a:off x="8826843" y="3078344"/>
            <a:ext cx="711200" cy="431800"/>
          </a:xfrm>
          <a:prstGeom prst="rect">
            <a:avLst/>
          </a:prstGeom>
        </p:spPr>
      </p:pic>
      <p:sp>
        <p:nvSpPr>
          <p:cNvPr id="34" name="CuadroTexto 33">
            <a:extLst>
              <a:ext uri="{FF2B5EF4-FFF2-40B4-BE49-F238E27FC236}">
                <a16:creationId xmlns:a16="http://schemas.microsoft.com/office/drawing/2014/main" id="{F5D6FFAD-4E07-C08C-E4F4-5EF9FF52B113}"/>
              </a:ext>
            </a:extLst>
          </p:cNvPr>
          <p:cNvSpPr txBox="1"/>
          <p:nvPr/>
        </p:nvSpPr>
        <p:spPr>
          <a:xfrm>
            <a:off x="9610205" y="3073282"/>
            <a:ext cx="2445870" cy="523220"/>
          </a:xfrm>
          <a:prstGeom prst="rect">
            <a:avLst/>
          </a:prstGeom>
          <a:noFill/>
        </p:spPr>
        <p:txBody>
          <a:bodyPr wrap="square" rtlCol="0">
            <a:spAutoFit/>
          </a:bodyPr>
          <a:lstStyle/>
          <a:p>
            <a:r>
              <a:rPr lang="es-ES" sz="1400">
                <a:solidFill>
                  <a:srgbClr val="3E5163"/>
                </a:solidFill>
                <a:latin typeface=""/>
              </a:rPr>
              <a:t>Participación estudiantes cursos ciberseguridad</a:t>
            </a:r>
          </a:p>
        </p:txBody>
      </p:sp>
      <p:sp>
        <p:nvSpPr>
          <p:cNvPr id="35" name="CuadroTexto 34">
            <a:extLst>
              <a:ext uri="{FF2B5EF4-FFF2-40B4-BE49-F238E27FC236}">
                <a16:creationId xmlns:a16="http://schemas.microsoft.com/office/drawing/2014/main" id="{4B8EB55B-4476-FBFA-1A2B-CF85EB270C8D}"/>
              </a:ext>
            </a:extLst>
          </p:cNvPr>
          <p:cNvSpPr txBox="1"/>
          <p:nvPr/>
        </p:nvSpPr>
        <p:spPr>
          <a:xfrm>
            <a:off x="8694618" y="3547646"/>
            <a:ext cx="621189" cy="307777"/>
          </a:xfrm>
          <a:prstGeom prst="rect">
            <a:avLst/>
          </a:prstGeom>
          <a:noFill/>
        </p:spPr>
        <p:txBody>
          <a:bodyPr wrap="square" rtlCol="0">
            <a:spAutoFit/>
          </a:bodyPr>
          <a:lstStyle/>
          <a:p>
            <a:pPr algn="ctr"/>
            <a:r>
              <a:rPr lang="es-ES" sz="1400" b="1">
                <a:solidFill>
                  <a:srgbClr val="DC032A"/>
                </a:solidFill>
                <a:latin typeface=""/>
              </a:rPr>
              <a:t>18%</a:t>
            </a:r>
          </a:p>
        </p:txBody>
      </p:sp>
      <p:sp>
        <p:nvSpPr>
          <p:cNvPr id="36" name="CuadroTexto 35">
            <a:extLst>
              <a:ext uri="{FF2B5EF4-FFF2-40B4-BE49-F238E27FC236}">
                <a16:creationId xmlns:a16="http://schemas.microsoft.com/office/drawing/2014/main" id="{101F2304-1E05-803A-B732-F5C97775F874}"/>
              </a:ext>
            </a:extLst>
          </p:cNvPr>
          <p:cNvSpPr txBox="1"/>
          <p:nvPr/>
        </p:nvSpPr>
        <p:spPr>
          <a:xfrm>
            <a:off x="9107500" y="3547645"/>
            <a:ext cx="621189" cy="307777"/>
          </a:xfrm>
          <a:prstGeom prst="rect">
            <a:avLst/>
          </a:prstGeom>
          <a:noFill/>
        </p:spPr>
        <p:txBody>
          <a:bodyPr wrap="square" rtlCol="0">
            <a:spAutoFit/>
          </a:bodyPr>
          <a:lstStyle/>
          <a:p>
            <a:pPr algn="ctr"/>
            <a:r>
              <a:rPr lang="es-ES" sz="1400" b="1">
                <a:solidFill>
                  <a:srgbClr val="DC032A"/>
                </a:solidFill>
                <a:latin typeface=""/>
              </a:rPr>
              <a:t>82%</a:t>
            </a:r>
          </a:p>
        </p:txBody>
      </p:sp>
      <p:pic>
        <p:nvPicPr>
          <p:cNvPr id="38" name="Imagen 37" descr="Icono&#10;&#10;Descripción generada automáticamente con confianza media">
            <a:extLst>
              <a:ext uri="{FF2B5EF4-FFF2-40B4-BE49-F238E27FC236}">
                <a16:creationId xmlns:a16="http://schemas.microsoft.com/office/drawing/2014/main" id="{580A2943-2133-CE62-ACB6-9C222BE86366}"/>
              </a:ext>
            </a:extLst>
          </p:cNvPr>
          <p:cNvPicPr>
            <a:picLocks noChangeAspect="1"/>
          </p:cNvPicPr>
          <p:nvPr/>
        </p:nvPicPr>
        <p:blipFill>
          <a:blip r:embed="rId5"/>
          <a:stretch>
            <a:fillRect/>
          </a:stretch>
        </p:blipFill>
        <p:spPr>
          <a:xfrm>
            <a:off x="302942" y="2916739"/>
            <a:ext cx="5334000" cy="1117600"/>
          </a:xfrm>
          <a:prstGeom prst="rect">
            <a:avLst/>
          </a:prstGeom>
        </p:spPr>
      </p:pic>
      <p:pic>
        <p:nvPicPr>
          <p:cNvPr id="40" name="Imagen 39" descr="Imagen que contiene dibujo&#10;&#10;Descripción generada automáticamente">
            <a:extLst>
              <a:ext uri="{FF2B5EF4-FFF2-40B4-BE49-F238E27FC236}">
                <a16:creationId xmlns:a16="http://schemas.microsoft.com/office/drawing/2014/main" id="{082DEEE1-EAA5-285F-3130-0E5D879C395F}"/>
              </a:ext>
            </a:extLst>
          </p:cNvPr>
          <p:cNvPicPr>
            <a:picLocks noChangeAspect="1"/>
          </p:cNvPicPr>
          <p:nvPr/>
        </p:nvPicPr>
        <p:blipFill>
          <a:blip r:embed="rId6"/>
          <a:stretch>
            <a:fillRect/>
          </a:stretch>
        </p:blipFill>
        <p:spPr>
          <a:xfrm>
            <a:off x="777484" y="2911213"/>
            <a:ext cx="5334000" cy="1117600"/>
          </a:xfrm>
          <a:prstGeom prst="rect">
            <a:avLst/>
          </a:prstGeom>
        </p:spPr>
      </p:pic>
      <p:sp>
        <p:nvSpPr>
          <p:cNvPr id="42" name="CuadroTexto 41">
            <a:extLst>
              <a:ext uri="{FF2B5EF4-FFF2-40B4-BE49-F238E27FC236}">
                <a16:creationId xmlns:a16="http://schemas.microsoft.com/office/drawing/2014/main" id="{065D0958-6840-7742-378D-9BA0F4484304}"/>
              </a:ext>
            </a:extLst>
          </p:cNvPr>
          <p:cNvSpPr txBox="1"/>
          <p:nvPr/>
        </p:nvSpPr>
        <p:spPr>
          <a:xfrm>
            <a:off x="1585054" y="3140851"/>
            <a:ext cx="1385316" cy="523220"/>
          </a:xfrm>
          <a:prstGeom prst="rect">
            <a:avLst/>
          </a:prstGeom>
          <a:noFill/>
        </p:spPr>
        <p:txBody>
          <a:bodyPr wrap="none" rtlCol="0">
            <a:spAutoFit/>
          </a:bodyPr>
          <a:lstStyle/>
          <a:p>
            <a:r>
              <a:rPr lang="es-ES" sz="2800" b="1">
                <a:solidFill>
                  <a:srgbClr val="DC032A"/>
                </a:solidFill>
                <a:latin typeface=""/>
              </a:rPr>
              <a:t>1.500M</a:t>
            </a:r>
          </a:p>
        </p:txBody>
      </p:sp>
      <p:sp>
        <p:nvSpPr>
          <p:cNvPr id="43" name="CuadroTexto 42">
            <a:extLst>
              <a:ext uri="{FF2B5EF4-FFF2-40B4-BE49-F238E27FC236}">
                <a16:creationId xmlns:a16="http://schemas.microsoft.com/office/drawing/2014/main" id="{61C89603-DA57-458A-5210-E388726EF1A2}"/>
              </a:ext>
            </a:extLst>
          </p:cNvPr>
          <p:cNvSpPr txBox="1"/>
          <p:nvPr/>
        </p:nvSpPr>
        <p:spPr>
          <a:xfrm>
            <a:off x="1598490" y="3560458"/>
            <a:ext cx="840295" cy="276999"/>
          </a:xfrm>
          <a:prstGeom prst="rect">
            <a:avLst/>
          </a:prstGeom>
          <a:noFill/>
        </p:spPr>
        <p:txBody>
          <a:bodyPr wrap="none" rtlCol="0">
            <a:spAutoFit/>
          </a:bodyPr>
          <a:lstStyle/>
          <a:p>
            <a:r>
              <a:rPr lang="es-ES" sz="1200">
                <a:solidFill>
                  <a:srgbClr val="3E5163"/>
                </a:solidFill>
                <a:latin typeface=""/>
              </a:rPr>
              <a:t>Año 2020</a:t>
            </a:r>
          </a:p>
        </p:txBody>
      </p:sp>
      <p:sp>
        <p:nvSpPr>
          <p:cNvPr id="44" name="CuadroTexto 43">
            <a:extLst>
              <a:ext uri="{FF2B5EF4-FFF2-40B4-BE49-F238E27FC236}">
                <a16:creationId xmlns:a16="http://schemas.microsoft.com/office/drawing/2014/main" id="{C353A38E-B3D9-6407-DFA9-A30E04C0A76E}"/>
              </a:ext>
            </a:extLst>
          </p:cNvPr>
          <p:cNvSpPr txBox="1"/>
          <p:nvPr/>
        </p:nvSpPr>
        <p:spPr>
          <a:xfrm>
            <a:off x="3809269" y="3140851"/>
            <a:ext cx="1204176" cy="523220"/>
          </a:xfrm>
          <a:prstGeom prst="rect">
            <a:avLst/>
          </a:prstGeom>
          <a:noFill/>
        </p:spPr>
        <p:txBody>
          <a:bodyPr wrap="none" rtlCol="0">
            <a:spAutoFit/>
          </a:bodyPr>
          <a:lstStyle/>
          <a:p>
            <a:r>
              <a:rPr lang="es-ES" sz="2800" b="1">
                <a:solidFill>
                  <a:srgbClr val="DC032A"/>
                </a:solidFill>
                <a:latin typeface=""/>
              </a:rPr>
              <a:t>8,12%</a:t>
            </a:r>
          </a:p>
        </p:txBody>
      </p:sp>
      <p:sp>
        <p:nvSpPr>
          <p:cNvPr id="45" name="CuadroTexto 44">
            <a:extLst>
              <a:ext uri="{FF2B5EF4-FFF2-40B4-BE49-F238E27FC236}">
                <a16:creationId xmlns:a16="http://schemas.microsoft.com/office/drawing/2014/main" id="{C5F26317-953D-EB3B-C553-8236D899D995}"/>
              </a:ext>
            </a:extLst>
          </p:cNvPr>
          <p:cNvSpPr txBox="1"/>
          <p:nvPr/>
        </p:nvSpPr>
        <p:spPr>
          <a:xfrm>
            <a:off x="3699135" y="3560458"/>
            <a:ext cx="1418978" cy="276999"/>
          </a:xfrm>
          <a:prstGeom prst="rect">
            <a:avLst/>
          </a:prstGeom>
          <a:noFill/>
        </p:spPr>
        <p:txBody>
          <a:bodyPr wrap="none" rtlCol="0">
            <a:spAutoFit/>
          </a:bodyPr>
          <a:lstStyle/>
          <a:p>
            <a:r>
              <a:rPr lang="es-ES" sz="1200">
                <a:solidFill>
                  <a:srgbClr val="3E5163"/>
                </a:solidFill>
                <a:latin typeface=""/>
              </a:rPr>
              <a:t>Crecimiento anual</a:t>
            </a:r>
          </a:p>
        </p:txBody>
      </p:sp>
      <p:sp>
        <p:nvSpPr>
          <p:cNvPr id="46" name="CuadroTexto 45">
            <a:extLst>
              <a:ext uri="{FF2B5EF4-FFF2-40B4-BE49-F238E27FC236}">
                <a16:creationId xmlns:a16="http://schemas.microsoft.com/office/drawing/2014/main" id="{0E2AB947-B5D1-49E3-811E-DAB544C02EC4}"/>
              </a:ext>
            </a:extLst>
          </p:cNvPr>
          <p:cNvSpPr txBox="1"/>
          <p:nvPr/>
        </p:nvSpPr>
        <p:spPr>
          <a:xfrm>
            <a:off x="5934632" y="3140851"/>
            <a:ext cx="1385316" cy="523220"/>
          </a:xfrm>
          <a:prstGeom prst="rect">
            <a:avLst/>
          </a:prstGeom>
          <a:noFill/>
        </p:spPr>
        <p:txBody>
          <a:bodyPr wrap="none" rtlCol="0">
            <a:spAutoFit/>
          </a:bodyPr>
          <a:lstStyle/>
          <a:p>
            <a:r>
              <a:rPr lang="es-ES" sz="2800" b="1">
                <a:solidFill>
                  <a:srgbClr val="DC032A"/>
                </a:solidFill>
                <a:latin typeface=""/>
              </a:rPr>
              <a:t>2.000M</a:t>
            </a:r>
          </a:p>
        </p:txBody>
      </p:sp>
      <p:sp>
        <p:nvSpPr>
          <p:cNvPr id="47" name="CuadroTexto 46">
            <a:extLst>
              <a:ext uri="{FF2B5EF4-FFF2-40B4-BE49-F238E27FC236}">
                <a16:creationId xmlns:a16="http://schemas.microsoft.com/office/drawing/2014/main" id="{671AA078-4656-9D7C-5E6E-D6FAD34ADD37}"/>
              </a:ext>
            </a:extLst>
          </p:cNvPr>
          <p:cNvSpPr txBox="1"/>
          <p:nvPr/>
        </p:nvSpPr>
        <p:spPr>
          <a:xfrm>
            <a:off x="5948068" y="3560458"/>
            <a:ext cx="1197764" cy="276999"/>
          </a:xfrm>
          <a:prstGeom prst="rect">
            <a:avLst/>
          </a:prstGeom>
          <a:noFill/>
        </p:spPr>
        <p:txBody>
          <a:bodyPr wrap="none" rtlCol="0">
            <a:spAutoFit/>
          </a:bodyPr>
          <a:lstStyle/>
          <a:p>
            <a:r>
              <a:rPr lang="es-ES" sz="1200">
                <a:solidFill>
                  <a:srgbClr val="3E5163"/>
                </a:solidFill>
                <a:latin typeface=""/>
              </a:rPr>
              <a:t>Previsión 2024</a:t>
            </a:r>
          </a:p>
        </p:txBody>
      </p:sp>
    </p:spTree>
    <p:extLst>
      <p:ext uri="{BB962C8B-B14F-4D97-AF65-F5344CB8AC3E}">
        <p14:creationId xmlns:p14="http://schemas.microsoft.com/office/powerpoint/2010/main" val="52129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2"/>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2390911" cy="523220"/>
          </a:xfrm>
          <a:prstGeom prst="rect">
            <a:avLst/>
          </a:prstGeom>
          <a:noFill/>
        </p:spPr>
        <p:txBody>
          <a:bodyPr wrap="none" rtlCol="0">
            <a:spAutoFit/>
          </a:bodyPr>
          <a:lstStyle/>
          <a:p>
            <a:r>
              <a:rPr lang="es-ES" sz="2800" b="1">
                <a:solidFill>
                  <a:srgbClr val="DC032A"/>
                </a:solidFill>
                <a:latin typeface=""/>
              </a:rPr>
              <a:t>Thank You </a:t>
            </a:r>
            <a:r>
              <a:rPr lang="es-ES" sz="2800" b="1">
                <a:solidFill>
                  <a:srgbClr val="DC032A"/>
                </a:solidFill>
                <a:latin typeface=""/>
                <a:sym typeface="Wingdings" panose="05000000000000000000" pitchFamily="2" charset="2"/>
              </a:rPr>
              <a:t></a:t>
            </a:r>
            <a:endParaRPr lang="es-ES" sz="2800" b="1">
              <a:solidFill>
                <a:srgbClr val="DC032A"/>
              </a:solidFill>
              <a:latin typeface=""/>
            </a:endParaRP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a:extLst>
              <a:ext uri="{FF2B5EF4-FFF2-40B4-BE49-F238E27FC236}">
                <a16:creationId xmlns:a16="http://schemas.microsoft.com/office/drawing/2014/main" id="{7C6C51B0-4AF7-4948-BB37-856F5E570BE0}"/>
              </a:ext>
            </a:extLst>
          </p:cNvPr>
          <p:cNvSpPr txBox="1">
            <a:spLocks/>
          </p:cNvSpPr>
          <p:nvPr/>
        </p:nvSpPr>
        <p:spPr>
          <a:xfrm>
            <a:off x="5017705" y="1965349"/>
            <a:ext cx="7032170" cy="43034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p>
          <a:p>
            <a:pPr algn="l"/>
            <a:r>
              <a:rPr lang="en-US" sz="1800"/>
              <a:t>Every resource you need to develop Rootkits:</a:t>
            </a:r>
          </a:p>
          <a:p>
            <a:pPr algn="l"/>
            <a:r>
              <a:rPr lang="en-US" sz="1300" b="1">
                <a:solidFill>
                  <a:srgbClr val="0070C0"/>
                </a:solidFill>
                <a:hlinkClick r:id="rId3">
                  <a:extLst>
                    <a:ext uri="{A12FA001-AC4F-418D-AE19-62706E023703}">
                      <ahyp:hlinkClr xmlns:ahyp="http://schemas.microsoft.com/office/drawing/2018/hyperlinkcolor" val="tx"/>
                    </a:ext>
                  </a:extLst>
                </a:hlinkClick>
              </a:rPr>
              <a:t>github.com/TheMalwareGuardian/</a:t>
            </a:r>
            <a:r>
              <a:rPr lang="en-US" sz="1500" b="1">
                <a:solidFill>
                  <a:srgbClr val="0070C0"/>
                </a:solidFill>
                <a:hlinkClick r:id="rId3">
                  <a:extLst>
                    <a:ext uri="{A12FA001-AC4F-418D-AE19-62706E023703}">
                      <ahyp:hlinkClr xmlns:ahyp="http://schemas.microsoft.com/office/drawing/2018/hyperlinkcolor" val="tx"/>
                    </a:ext>
                  </a:extLst>
                </a:hlinkClick>
              </a:rPr>
              <a:t>Awesome-Bootkits-Rootkits-Development</a:t>
            </a:r>
            <a:endParaRPr lang="en-US" sz="1500" b="1">
              <a:solidFill>
                <a:srgbClr val="0070C0"/>
              </a:solidFill>
            </a:endParaRPr>
          </a:p>
          <a:p>
            <a:pPr algn="l"/>
            <a:endParaRPr lang="en-US" sz="1800"/>
          </a:p>
          <a:p>
            <a:pPr algn="l"/>
            <a:r>
              <a:rPr lang="en-US" sz="1800"/>
              <a:t>Automate Bootkits/Rootkits Development</a:t>
            </a:r>
          </a:p>
          <a:p>
            <a:pPr algn="l"/>
            <a:r>
              <a:rPr lang="en-US" sz="1300" b="1" u="sng">
                <a:solidFill>
                  <a:srgbClr val="0070C0"/>
                </a:solidFill>
                <a:hlinkClick r:id="rId4">
                  <a:extLst>
                    <a:ext uri="{A12FA001-AC4F-418D-AE19-62706E023703}">
                      <ahyp:hlinkClr xmlns:ahyp="http://schemas.microsoft.com/office/drawing/2018/hyperlinkcolor" val="tx"/>
                    </a:ext>
                  </a:extLst>
                </a:hlinkClick>
              </a:rPr>
              <a:t>github.com/TheMalwareGuardian/</a:t>
            </a:r>
            <a:r>
              <a:rPr lang="en-US" sz="1500" b="1" u="sng">
                <a:solidFill>
                  <a:srgbClr val="0070C0"/>
                </a:solidFill>
                <a:hlinkClick r:id="rId4">
                  <a:extLst>
                    <a:ext uri="{A12FA001-AC4F-418D-AE19-62706E023703}">
                      <ahyp:hlinkClr xmlns:ahyp="http://schemas.microsoft.com/office/drawing/2018/hyperlinkcolor" val="tx"/>
                    </a:ext>
                  </a:extLst>
                </a:hlinkClick>
              </a:rPr>
              <a:t>Bootkits-Rootkits-Development-Environment</a:t>
            </a:r>
            <a:endParaRPr lang="en-US" sz="1500" u="sng">
              <a:solidFill>
                <a:srgbClr val="0070C0"/>
              </a:solidFill>
            </a:endParaRPr>
          </a:p>
          <a:p>
            <a:pPr algn="l"/>
            <a:endParaRPr lang="en-US" sz="1800"/>
          </a:p>
          <a:p>
            <a:pPr algn="l"/>
            <a:r>
              <a:rPr lang="en-US" sz="1800"/>
              <a:t>Contact:</a:t>
            </a:r>
          </a:p>
          <a:p>
            <a:pPr algn="l"/>
            <a:r>
              <a:rPr lang="en-US" sz="1300" b="1">
                <a:solidFill>
                  <a:srgbClr val="0070C0"/>
                </a:solidFill>
                <a:hlinkClick r:id="rId5">
                  <a:extLst>
                    <a:ext uri="{A12FA001-AC4F-418D-AE19-62706E023703}">
                      <ahyp:hlinkClr xmlns:ahyp="http://schemas.microsoft.com/office/drawing/2018/hyperlinkcolor" val="tx"/>
                    </a:ext>
                  </a:extLst>
                </a:hlinkClick>
              </a:rPr>
              <a:t>www.linkedin.com/in/</a:t>
            </a:r>
            <a:r>
              <a:rPr lang="en-US" sz="1500" b="1">
                <a:solidFill>
                  <a:srgbClr val="0070C0"/>
                </a:solidFill>
                <a:hlinkClick r:id="rId5">
                  <a:extLst>
                    <a:ext uri="{A12FA001-AC4F-418D-AE19-62706E023703}">
                      <ahyp:hlinkClr xmlns:ahyp="http://schemas.microsoft.com/office/drawing/2018/hyperlinkcolor" val="tx"/>
                    </a:ext>
                  </a:extLst>
                </a:hlinkClick>
              </a:rPr>
              <a:t>vazquez-vazquez-alejandro</a:t>
            </a:r>
            <a:endParaRPr lang="en-US" sz="1600">
              <a:solidFill>
                <a:srgbClr val="0070C0"/>
              </a:solidFill>
            </a:endParaRPr>
          </a:p>
          <a:p>
            <a:pPr algn="l"/>
            <a:endParaRPr lang="en-US" sz="1500" b="1"/>
          </a:p>
          <a:p>
            <a:pPr algn="l"/>
            <a:endParaRPr lang="en-US" sz="1800"/>
          </a:p>
        </p:txBody>
      </p:sp>
      <p:grpSp>
        <p:nvGrpSpPr>
          <p:cNvPr id="9" name="Group 8">
            <a:extLst>
              <a:ext uri="{FF2B5EF4-FFF2-40B4-BE49-F238E27FC236}">
                <a16:creationId xmlns:a16="http://schemas.microsoft.com/office/drawing/2014/main" id="{96150360-A291-4AF6-BABC-306F4E46F471}"/>
              </a:ext>
            </a:extLst>
          </p:cNvPr>
          <p:cNvGrpSpPr/>
          <p:nvPr/>
        </p:nvGrpSpPr>
        <p:grpSpPr>
          <a:xfrm>
            <a:off x="86247" y="1600200"/>
            <a:ext cx="4663553" cy="5118234"/>
            <a:chOff x="6437556" y="1303166"/>
            <a:chExt cx="4476716" cy="5298264"/>
          </a:xfrm>
          <a:blipFill>
            <a:blip r:embed="rId6"/>
            <a:stretch>
              <a:fillRect/>
            </a:stretch>
          </a:blipFill>
        </p:grpSpPr>
        <p:sp>
          <p:nvSpPr>
            <p:cNvPr id="10" name="Hexagon 9">
              <a:extLst>
                <a:ext uri="{FF2B5EF4-FFF2-40B4-BE49-F238E27FC236}">
                  <a16:creationId xmlns:a16="http://schemas.microsoft.com/office/drawing/2014/main" id="{E47AAD6D-CF0F-4CC7-BF49-5A3A64B10069}"/>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Hexagon 10">
              <a:extLst>
                <a:ext uri="{FF2B5EF4-FFF2-40B4-BE49-F238E27FC236}">
                  <a16:creationId xmlns:a16="http://schemas.microsoft.com/office/drawing/2014/main" id="{8FBFEE63-9A6A-4FA5-A58B-A02D1BA234BD}"/>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Hexagon 11">
              <a:extLst>
                <a:ext uri="{FF2B5EF4-FFF2-40B4-BE49-F238E27FC236}">
                  <a16:creationId xmlns:a16="http://schemas.microsoft.com/office/drawing/2014/main" id="{66CF1AD6-B627-4FE4-82F7-38383300B2C7}"/>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Hexagon 12">
              <a:extLst>
                <a:ext uri="{FF2B5EF4-FFF2-40B4-BE49-F238E27FC236}">
                  <a16:creationId xmlns:a16="http://schemas.microsoft.com/office/drawing/2014/main" id="{5326A36F-4974-43B7-85C6-FD1EF9F31D3C}"/>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Hexagon 13">
              <a:extLst>
                <a:ext uri="{FF2B5EF4-FFF2-40B4-BE49-F238E27FC236}">
                  <a16:creationId xmlns:a16="http://schemas.microsoft.com/office/drawing/2014/main" id="{55A2632A-268D-4980-94D1-EE678A424654}"/>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Hexagon 14">
              <a:extLst>
                <a:ext uri="{FF2B5EF4-FFF2-40B4-BE49-F238E27FC236}">
                  <a16:creationId xmlns:a16="http://schemas.microsoft.com/office/drawing/2014/main" id="{86B11A21-50DE-466E-9F71-4F2FBFB21CD0}"/>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Hexagon 15">
              <a:extLst>
                <a:ext uri="{FF2B5EF4-FFF2-40B4-BE49-F238E27FC236}">
                  <a16:creationId xmlns:a16="http://schemas.microsoft.com/office/drawing/2014/main" id="{666D1071-8CC5-4CDC-AA88-AACAB1D606B5}"/>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Hexagon 16">
              <a:extLst>
                <a:ext uri="{FF2B5EF4-FFF2-40B4-BE49-F238E27FC236}">
                  <a16:creationId xmlns:a16="http://schemas.microsoft.com/office/drawing/2014/main" id="{E1623957-88B0-4BA5-80D5-BE5B703AC6C8}"/>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Hexagon 17">
              <a:extLst>
                <a:ext uri="{FF2B5EF4-FFF2-40B4-BE49-F238E27FC236}">
                  <a16:creationId xmlns:a16="http://schemas.microsoft.com/office/drawing/2014/main" id="{1C934A4C-73FA-4CB6-AD52-F2F7090F3356}"/>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Hexagon 18">
              <a:extLst>
                <a:ext uri="{FF2B5EF4-FFF2-40B4-BE49-F238E27FC236}">
                  <a16:creationId xmlns:a16="http://schemas.microsoft.com/office/drawing/2014/main" id="{444BF3C9-AD45-42EF-8D5F-658845B7384F}"/>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Hexagon 19">
              <a:extLst>
                <a:ext uri="{FF2B5EF4-FFF2-40B4-BE49-F238E27FC236}">
                  <a16:creationId xmlns:a16="http://schemas.microsoft.com/office/drawing/2014/main" id="{4D46CA7A-BFD4-4C51-9F06-1070935B7051}"/>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 name="Hexagon 20">
              <a:extLst>
                <a:ext uri="{FF2B5EF4-FFF2-40B4-BE49-F238E27FC236}">
                  <a16:creationId xmlns:a16="http://schemas.microsoft.com/office/drawing/2014/main" id="{9D0BA269-D0C0-4014-9937-AC93C1A4302A}"/>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Hexagon 21">
              <a:extLst>
                <a:ext uri="{FF2B5EF4-FFF2-40B4-BE49-F238E27FC236}">
                  <a16:creationId xmlns:a16="http://schemas.microsoft.com/office/drawing/2014/main" id="{DF250510-FD3B-4810-8AC4-F3B8A3994A4C}"/>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Hexagon 22">
              <a:extLst>
                <a:ext uri="{FF2B5EF4-FFF2-40B4-BE49-F238E27FC236}">
                  <a16:creationId xmlns:a16="http://schemas.microsoft.com/office/drawing/2014/main" id="{72553F17-D543-4229-8E5D-E23E3E8848E6}"/>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Hexagon 23">
              <a:extLst>
                <a:ext uri="{FF2B5EF4-FFF2-40B4-BE49-F238E27FC236}">
                  <a16:creationId xmlns:a16="http://schemas.microsoft.com/office/drawing/2014/main" id="{9818F885-3DE7-49C9-BBB2-C03936B61917}"/>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5" name="Hexagon 24">
              <a:extLst>
                <a:ext uri="{FF2B5EF4-FFF2-40B4-BE49-F238E27FC236}">
                  <a16:creationId xmlns:a16="http://schemas.microsoft.com/office/drawing/2014/main" id="{735E68D9-B47C-4955-BE53-22ACA12C1692}"/>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Hexagon 25">
              <a:extLst>
                <a:ext uri="{FF2B5EF4-FFF2-40B4-BE49-F238E27FC236}">
                  <a16:creationId xmlns:a16="http://schemas.microsoft.com/office/drawing/2014/main" id="{6CFA5EC4-9AAC-4FB9-A3BB-85F1DCB48AB1}"/>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Hexagon 26">
              <a:extLst>
                <a:ext uri="{FF2B5EF4-FFF2-40B4-BE49-F238E27FC236}">
                  <a16:creationId xmlns:a16="http://schemas.microsoft.com/office/drawing/2014/main" id="{A6E10D39-8D05-46B0-B4D5-EF40DEF44EA4}"/>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8" name="Hexagon 27">
              <a:extLst>
                <a:ext uri="{FF2B5EF4-FFF2-40B4-BE49-F238E27FC236}">
                  <a16:creationId xmlns:a16="http://schemas.microsoft.com/office/drawing/2014/main" id="{90C1C124-7BDC-4AB0-BC61-7104C60A6BBA}"/>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9" name="Hexagon 28">
              <a:extLst>
                <a:ext uri="{FF2B5EF4-FFF2-40B4-BE49-F238E27FC236}">
                  <a16:creationId xmlns:a16="http://schemas.microsoft.com/office/drawing/2014/main" id="{BEDF995F-FE44-4677-BD44-C18F6734C250}"/>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Hexagon 29">
              <a:extLst>
                <a:ext uri="{FF2B5EF4-FFF2-40B4-BE49-F238E27FC236}">
                  <a16:creationId xmlns:a16="http://schemas.microsoft.com/office/drawing/2014/main" id="{E191B5C2-5ED2-41FD-9D90-C145873237BA}"/>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1" name="Hexagon 30">
              <a:extLst>
                <a:ext uri="{FF2B5EF4-FFF2-40B4-BE49-F238E27FC236}">
                  <a16:creationId xmlns:a16="http://schemas.microsoft.com/office/drawing/2014/main" id="{B7CF5922-25C9-495F-80D6-5AA48D478246}"/>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Hexagon 31">
              <a:extLst>
                <a:ext uri="{FF2B5EF4-FFF2-40B4-BE49-F238E27FC236}">
                  <a16:creationId xmlns:a16="http://schemas.microsoft.com/office/drawing/2014/main" id="{5FC04E7E-860E-4CCD-988B-6AA94F9C8E53}"/>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Hexagon 32">
              <a:extLst>
                <a:ext uri="{FF2B5EF4-FFF2-40B4-BE49-F238E27FC236}">
                  <a16:creationId xmlns:a16="http://schemas.microsoft.com/office/drawing/2014/main" id="{93182C3A-E703-479D-BABD-5A0A0298DFFD}"/>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Hexagon 33">
              <a:extLst>
                <a:ext uri="{FF2B5EF4-FFF2-40B4-BE49-F238E27FC236}">
                  <a16:creationId xmlns:a16="http://schemas.microsoft.com/office/drawing/2014/main" id="{7D8F9130-75D0-4383-97BB-4231635EC45D}"/>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Hexagon 34">
              <a:extLst>
                <a:ext uri="{FF2B5EF4-FFF2-40B4-BE49-F238E27FC236}">
                  <a16:creationId xmlns:a16="http://schemas.microsoft.com/office/drawing/2014/main" id="{C2F110C0-0A10-48AE-BA1A-D2B786DE5D63}"/>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Hexagon 35">
              <a:extLst>
                <a:ext uri="{FF2B5EF4-FFF2-40B4-BE49-F238E27FC236}">
                  <a16:creationId xmlns:a16="http://schemas.microsoft.com/office/drawing/2014/main" id="{BCAB2A1C-D1BD-4453-B659-AF7E626584E3}"/>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Hexagon 36">
              <a:extLst>
                <a:ext uri="{FF2B5EF4-FFF2-40B4-BE49-F238E27FC236}">
                  <a16:creationId xmlns:a16="http://schemas.microsoft.com/office/drawing/2014/main" id="{8567D323-6B68-44DE-992D-629F1E2CBBDE}"/>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pic>
        <p:nvPicPr>
          <p:cNvPr id="38" name="Picture 37">
            <a:extLst>
              <a:ext uri="{FF2B5EF4-FFF2-40B4-BE49-F238E27FC236}">
                <a16:creationId xmlns:a16="http://schemas.microsoft.com/office/drawing/2014/main" id="{9BF07594-00C3-4D6B-B2C2-0D15A67568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8368" y="5344368"/>
            <a:ext cx="1513632" cy="1513632"/>
          </a:xfrm>
          <a:prstGeom prst="rect">
            <a:avLst/>
          </a:prstGeom>
        </p:spPr>
      </p:pic>
    </p:spTree>
    <p:extLst>
      <p:ext uri="{BB962C8B-B14F-4D97-AF65-F5344CB8AC3E}">
        <p14:creationId xmlns:p14="http://schemas.microsoft.com/office/powerpoint/2010/main" val="369016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344682CD-C934-8832-9135-C1BFA0173A51}"/>
              </a:ext>
            </a:extLst>
          </p:cNvPr>
          <p:cNvPicPr/>
          <p:nvPr/>
        </p:nvPicPr>
        <p:blipFill>
          <a:blip r:embed="rId2"/>
          <a:src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FB1387A5-00CA-B9E6-A220-999B1E22A4AD}"/>
              </a:ext>
            </a:extLst>
          </p:cNvPr>
          <p:cNvSpPr txBox="1"/>
          <p:nvPr/>
        </p:nvSpPr>
        <p:spPr>
          <a:xfrm>
            <a:off x="420129" y="383059"/>
            <a:ext cx="2723823" cy="523220"/>
          </a:xfrm>
          <a:prstGeom prst="rect">
            <a:avLst/>
          </a:prstGeom>
          <a:noFill/>
        </p:spPr>
        <p:txBody>
          <a:bodyPr wrap="none" rtlCol="0">
            <a:spAutoFit/>
          </a:bodyPr>
          <a:lstStyle/>
          <a:p>
            <a:r>
              <a:rPr lang="es-ES" sz="2800" b="1">
                <a:solidFill>
                  <a:srgbClr val="DC032A"/>
                </a:solidFill>
                <a:latin typeface=""/>
              </a:rPr>
              <a:t>¡Ahora te toca!</a:t>
            </a:r>
          </a:p>
        </p:txBody>
      </p:sp>
      <p:sp>
        <p:nvSpPr>
          <p:cNvPr id="9" name="Rectángulo 8">
            <a:extLst>
              <a:ext uri="{FF2B5EF4-FFF2-40B4-BE49-F238E27FC236}">
                <a16:creationId xmlns:a16="http://schemas.microsoft.com/office/drawing/2014/main" id="{F2344899-3860-079E-1734-88F4608D302E}"/>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4" name="CuadroTexto 3">
            <a:extLst>
              <a:ext uri="{FF2B5EF4-FFF2-40B4-BE49-F238E27FC236}">
                <a16:creationId xmlns:a16="http://schemas.microsoft.com/office/drawing/2014/main" id="{B95A1BE3-58D4-CBD3-B28A-EDBBEE9E52A6}"/>
              </a:ext>
            </a:extLst>
          </p:cNvPr>
          <p:cNvSpPr txBox="1"/>
          <p:nvPr/>
        </p:nvSpPr>
        <p:spPr>
          <a:xfrm>
            <a:off x="2475136" y="3632439"/>
            <a:ext cx="7200071" cy="1091208"/>
          </a:xfrm>
          <a:prstGeom prst="rect">
            <a:avLst/>
          </a:prstGeom>
          <a:noFill/>
        </p:spPr>
        <p:txBody>
          <a:bodyPr wrap="square">
            <a:spAutoFit/>
          </a:bodyPr>
          <a:lstStyle/>
          <a:p>
            <a:pPr marL="0" indent="0" algn="ctr">
              <a:buFont typeface="Arial" panose="020B0604020202020204" pitchFamily="34" charset="0"/>
              <a:buNone/>
            </a:pPr>
            <a:r>
              <a:rPr lang="es-ES" sz="2400" dirty="0">
                <a:solidFill>
                  <a:srgbClr val="465461"/>
                </a:solidFill>
                <a:latin typeface="Arial" panose="020B0604020202020204" pitchFamily="34" charset="0"/>
                <a:ea typeface="Roboto" panose="02000000000000000000" pitchFamily="2" charset="0"/>
                <a:cs typeface="Arial" panose="020B0604020202020204" pitchFamily="34" charset="0"/>
              </a:rPr>
              <a:t>¿Tienes una idea de negocio en ciberseguridad, tu proyecto necesita de ciberseguridad?</a:t>
            </a:r>
          </a:p>
          <a:p>
            <a:pPr marL="0" indent="0" algn="ctr">
              <a:buFont typeface="Arial" panose="020B0604020202020204" pitchFamily="34" charset="0"/>
              <a:buNone/>
            </a:pPr>
            <a:r>
              <a:rPr lang="es-ES" sz="2400" b="1" dirty="0">
                <a:solidFill>
                  <a:srgbClr val="DC032A"/>
                </a:solidFill>
                <a:latin typeface="Arial" panose="020B0604020202020204" pitchFamily="34" charset="0"/>
                <a:ea typeface="Roboto" panose="02000000000000000000" pitchFamily="2" charset="0"/>
                <a:cs typeface="Arial" panose="020B0604020202020204" pitchFamily="34" charset="0"/>
              </a:rPr>
              <a:t>¡Te ayudamos a emprender!</a:t>
            </a:r>
            <a:endParaRPr lang="es-ES" sz="1600" b="1" dirty="0">
              <a:solidFill>
                <a:srgbClr val="DC032A"/>
              </a:solidFill>
              <a:latin typeface="Arial" panose="020B0604020202020204" pitchFamily="34" charset="0"/>
              <a:ea typeface="Roboto" panose="02000000000000000000" pitchFamily="2" charset="0"/>
              <a:cs typeface="Arial" panose="020B0604020202020204" pitchFamily="34" charset="0"/>
            </a:endParaRPr>
          </a:p>
        </p:txBody>
      </p:sp>
      <p:pic>
        <p:nvPicPr>
          <p:cNvPr id="5" name="Imagen 12">
            <a:extLst>
              <a:ext uri="{FF2B5EF4-FFF2-40B4-BE49-F238E27FC236}">
                <a16:creationId xmlns:a16="http://schemas.microsoft.com/office/drawing/2014/main" id="{EC5A93DB-1F13-5D21-395A-A2CF1148D4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8880" y="5066659"/>
            <a:ext cx="866551" cy="76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2777BC18-090D-539E-A573-BAE5ED8F3AAF}"/>
              </a:ext>
            </a:extLst>
          </p:cNvPr>
          <p:cNvSpPr txBox="1"/>
          <p:nvPr/>
        </p:nvSpPr>
        <p:spPr>
          <a:xfrm>
            <a:off x="2395126" y="5033273"/>
            <a:ext cx="3233735" cy="646331"/>
          </a:xfrm>
          <a:prstGeom prst="rect">
            <a:avLst/>
          </a:prstGeom>
          <a:noFill/>
        </p:spPr>
        <p:txBody>
          <a:bodyPr wrap="square">
            <a:spAutoFit/>
          </a:bodyPr>
          <a:lstStyle/>
          <a:p>
            <a:pPr marL="0" indent="0">
              <a:buFont typeface="Arial" panose="020B0604020202020204" pitchFamily="34" charset="0"/>
              <a:buNone/>
            </a:pPr>
            <a:r>
              <a:rPr lang="es-ES" dirty="0">
                <a:solidFill>
                  <a:srgbClr val="465461"/>
                </a:solidFill>
                <a:latin typeface="Arial" panose="020B0604020202020204" pitchFamily="34" charset="0"/>
                <a:ea typeface="Roboto" panose="02000000000000000000" pitchFamily="2" charset="0"/>
                <a:cs typeface="Arial" panose="020B0604020202020204" pitchFamily="34" charset="0"/>
              </a:rPr>
              <a:t>¡Apúntate a los próximos </a:t>
            </a:r>
            <a:r>
              <a:rPr lang="es-ES" b="1" dirty="0">
                <a:solidFill>
                  <a:srgbClr val="465461"/>
                </a:solidFill>
                <a:latin typeface="Arial" panose="020B0604020202020204" pitchFamily="34" charset="0"/>
                <a:ea typeface="Roboto" panose="02000000000000000000" pitchFamily="2" charset="0"/>
                <a:cs typeface="Arial" panose="020B0604020202020204" pitchFamily="34" charset="0"/>
              </a:rPr>
              <a:t>talleres de emprendimiento</a:t>
            </a:r>
            <a:r>
              <a:rPr lang="es-ES" dirty="0">
                <a:solidFill>
                  <a:srgbClr val="465461"/>
                </a:solidFill>
                <a:latin typeface="Arial" panose="020B0604020202020204" pitchFamily="34" charset="0"/>
                <a:ea typeface="Roboto" panose="02000000000000000000" pitchFamily="2" charset="0"/>
                <a:cs typeface="Arial" panose="020B0604020202020204" pitchFamily="34" charset="0"/>
              </a:rPr>
              <a:t>!</a:t>
            </a:r>
          </a:p>
        </p:txBody>
      </p:sp>
      <p:sp>
        <p:nvSpPr>
          <p:cNvPr id="10" name="CuadroTexto 9">
            <a:extLst>
              <a:ext uri="{FF2B5EF4-FFF2-40B4-BE49-F238E27FC236}">
                <a16:creationId xmlns:a16="http://schemas.microsoft.com/office/drawing/2014/main" id="{644C1FBF-6C33-47BB-4650-66C5CE7407AA}"/>
              </a:ext>
            </a:extLst>
          </p:cNvPr>
          <p:cNvSpPr txBox="1"/>
          <p:nvPr/>
        </p:nvSpPr>
        <p:spPr>
          <a:xfrm>
            <a:off x="6640755" y="5056711"/>
            <a:ext cx="4140062" cy="587574"/>
          </a:xfrm>
          <a:prstGeom prst="rect">
            <a:avLst/>
          </a:prstGeom>
          <a:noFill/>
        </p:spPr>
        <p:txBody>
          <a:bodyPr wrap="square">
            <a:spAutoFit/>
          </a:bodyPr>
          <a:lstStyle/>
          <a:p>
            <a:pPr marL="0" indent="0">
              <a:buFont typeface="Arial" panose="020B0604020202020204" pitchFamily="34" charset="0"/>
              <a:buNone/>
            </a:pPr>
            <a:r>
              <a:rPr lang="es-ES" dirty="0">
                <a:solidFill>
                  <a:srgbClr val="465461"/>
                </a:solidFill>
                <a:latin typeface="Arial" panose="020B0604020202020204" pitchFamily="34" charset="0"/>
                <a:ea typeface="Roboto" panose="02000000000000000000" pitchFamily="2" charset="0"/>
                <a:cs typeface="Arial" panose="020B0604020202020204" pitchFamily="34" charset="0"/>
              </a:rPr>
              <a:t>¡O solicita plaza en el programa de </a:t>
            </a:r>
            <a:r>
              <a:rPr lang="es-ES" b="1" dirty="0">
                <a:solidFill>
                  <a:srgbClr val="465461"/>
                </a:solidFill>
                <a:latin typeface="Arial" panose="020B0604020202020204" pitchFamily="34" charset="0"/>
                <a:ea typeface="Roboto" panose="02000000000000000000" pitchFamily="2" charset="0"/>
                <a:cs typeface="Arial" panose="020B0604020202020204" pitchFamily="34" charset="0"/>
              </a:rPr>
              <a:t>Incubación de INCIBE Emprende</a:t>
            </a:r>
            <a:r>
              <a:rPr lang="es-ES" dirty="0">
                <a:solidFill>
                  <a:srgbClr val="465461"/>
                </a:solidFill>
                <a:latin typeface="Arial" panose="020B0604020202020204" pitchFamily="34" charset="0"/>
                <a:ea typeface="Roboto" panose="02000000000000000000" pitchFamily="2" charset="0"/>
                <a:cs typeface="Arial" panose="020B0604020202020204" pitchFamily="34" charset="0"/>
              </a:rPr>
              <a:t>!</a:t>
            </a:r>
          </a:p>
        </p:txBody>
      </p:sp>
      <p:pic>
        <p:nvPicPr>
          <p:cNvPr id="12" name="Imagen 14">
            <a:extLst>
              <a:ext uri="{FF2B5EF4-FFF2-40B4-BE49-F238E27FC236}">
                <a16:creationId xmlns:a16="http://schemas.microsoft.com/office/drawing/2014/main" id="{F5AB6EFF-6688-1656-44D4-E83045C780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7698" y="4954860"/>
            <a:ext cx="856604" cy="76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9">
            <a:extLst>
              <a:ext uri="{FF2B5EF4-FFF2-40B4-BE49-F238E27FC236}">
                <a16:creationId xmlns:a16="http://schemas.microsoft.com/office/drawing/2014/main" id="{EE47844B-2EEB-08F7-9212-D72A718992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2164" y="1059879"/>
            <a:ext cx="2147672" cy="24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607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886865B-AB65-B5F7-338F-81004512DB96}"/>
              </a:ext>
            </a:extLst>
          </p:cNvPr>
          <p:cNvPicPr/>
          <p:nvPr/>
        </p:nvPicPr>
        <p:blipFill>
          <a:blip r:embed="rId2"/>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3B7B6F2-4AF6-09AA-4794-9749974AB786}"/>
              </a:ext>
            </a:extLst>
          </p:cNvPr>
          <p:cNvSpPr txBox="1"/>
          <p:nvPr/>
        </p:nvSpPr>
        <p:spPr>
          <a:xfrm>
            <a:off x="420129" y="383059"/>
            <a:ext cx="3720890" cy="523220"/>
          </a:xfrm>
          <a:prstGeom prst="rect">
            <a:avLst/>
          </a:prstGeom>
          <a:noFill/>
        </p:spPr>
        <p:txBody>
          <a:bodyPr wrap="none" rtlCol="0">
            <a:spAutoFit/>
          </a:bodyPr>
          <a:lstStyle/>
          <a:p>
            <a:r>
              <a:rPr lang="es-ES" sz="2800" b="1">
                <a:solidFill>
                  <a:srgbClr val="DC032A"/>
                </a:solidFill>
                <a:latin typeface=""/>
              </a:rPr>
              <a:t>Ediciones anteriores</a:t>
            </a:r>
          </a:p>
        </p:txBody>
      </p:sp>
      <p:sp>
        <p:nvSpPr>
          <p:cNvPr id="5" name="Rectángulo 4">
            <a:extLst>
              <a:ext uri="{FF2B5EF4-FFF2-40B4-BE49-F238E27FC236}">
                <a16:creationId xmlns:a16="http://schemas.microsoft.com/office/drawing/2014/main" id="{330B36AB-B06B-677C-E009-1EDA17D3230E}"/>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pic>
        <p:nvPicPr>
          <p:cNvPr id="2" name="Imagen 1" descr="Logotipo, nombre de la empresa&#10;&#10;Descripción generada automáticamente">
            <a:extLst>
              <a:ext uri="{FF2B5EF4-FFF2-40B4-BE49-F238E27FC236}">
                <a16:creationId xmlns:a16="http://schemas.microsoft.com/office/drawing/2014/main" id="{E2202CEF-B308-FB00-B82B-88A6103C8BCA}"/>
              </a:ext>
            </a:extLst>
          </p:cNvPr>
          <p:cNvPicPr>
            <a:picLocks noChangeAspect="1"/>
          </p:cNvPicPr>
          <p:nvPr/>
        </p:nvPicPr>
        <p:blipFill>
          <a:blip r:embed="rId3"/>
          <a:stretch>
            <a:fillRect/>
          </a:stretch>
        </p:blipFill>
        <p:spPr>
          <a:xfrm>
            <a:off x="1419301" y="1752028"/>
            <a:ext cx="9353397" cy="4324278"/>
          </a:xfrm>
          <a:prstGeom prst="rect">
            <a:avLst/>
          </a:prstGeom>
        </p:spPr>
      </p:pic>
    </p:spTree>
    <p:extLst>
      <p:ext uri="{BB962C8B-B14F-4D97-AF65-F5344CB8AC3E}">
        <p14:creationId xmlns:p14="http://schemas.microsoft.com/office/powerpoint/2010/main" val="3282098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753EDCA-FC98-9FC1-9BF1-F17B41B8FC03}"/>
              </a:ext>
            </a:extLst>
          </p:cNvPr>
          <p:cNvPicPr/>
          <p:nvPr/>
        </p:nvPicPr>
        <p:blipFill>
          <a:blip r:embed="rId2"/>
          <a:srcRect/>
          <a:stretch/>
        </p:blipFill>
        <p:spPr>
          <a:xfrm>
            <a:off x="0" y="0"/>
            <a:ext cx="12192000" cy="6858000"/>
          </a:xfrm>
          <a:prstGeom prst="rect">
            <a:avLst/>
          </a:prstGeom>
        </p:spPr>
      </p:pic>
      <p:sp>
        <p:nvSpPr>
          <p:cNvPr id="11" name="CuadroTexto 10">
            <a:extLst>
              <a:ext uri="{FF2B5EF4-FFF2-40B4-BE49-F238E27FC236}">
                <a16:creationId xmlns:a16="http://schemas.microsoft.com/office/drawing/2014/main" id="{340BB949-67CB-83C6-94C3-250CE42D51A6}"/>
              </a:ext>
            </a:extLst>
          </p:cNvPr>
          <p:cNvSpPr txBox="1"/>
          <p:nvPr/>
        </p:nvSpPr>
        <p:spPr>
          <a:xfrm>
            <a:off x="420129" y="383059"/>
            <a:ext cx="3257623" cy="523220"/>
          </a:xfrm>
          <a:prstGeom prst="rect">
            <a:avLst/>
          </a:prstGeom>
          <a:noFill/>
        </p:spPr>
        <p:txBody>
          <a:bodyPr wrap="none" rtlCol="0">
            <a:spAutoFit/>
          </a:bodyPr>
          <a:lstStyle/>
          <a:p>
            <a:r>
              <a:rPr lang="es-ES" sz="2800" b="1">
                <a:solidFill>
                  <a:srgbClr val="DC032A"/>
                </a:solidFill>
                <a:latin typeface=""/>
              </a:rPr>
              <a:t>INCIBE Emprende</a:t>
            </a:r>
          </a:p>
        </p:txBody>
      </p:sp>
      <p:sp>
        <p:nvSpPr>
          <p:cNvPr id="13" name="Rectángulo 12">
            <a:extLst>
              <a:ext uri="{FF2B5EF4-FFF2-40B4-BE49-F238E27FC236}">
                <a16:creationId xmlns:a16="http://schemas.microsoft.com/office/drawing/2014/main" id="{8A8835CB-C8A2-E3FF-9DC8-95276467095D}"/>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exto 1">
            <a:extLst>
              <a:ext uri="{FF2B5EF4-FFF2-40B4-BE49-F238E27FC236}">
                <a16:creationId xmlns:a16="http://schemas.microsoft.com/office/drawing/2014/main" id="{980F4FC4-6996-2201-EBF2-0296B79284BF}"/>
              </a:ext>
            </a:extLst>
          </p:cNvPr>
          <p:cNvSpPr txBox="1">
            <a:spLocks/>
          </p:cNvSpPr>
          <p:nvPr/>
        </p:nvSpPr>
        <p:spPr>
          <a:xfrm>
            <a:off x="392881" y="1329104"/>
            <a:ext cx="7072156" cy="80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ES" sz="2000" b="1" dirty="0">
                <a:solidFill>
                  <a:srgbClr val="3E5163"/>
                </a:solidFill>
                <a:latin typeface="Arial" panose="020B0604020202020204" pitchFamily="34" charset="0"/>
                <a:cs typeface="Arial" panose="020B0604020202020204" pitchFamily="34" charset="0"/>
              </a:rPr>
              <a:t>¡Te estamos esperando!</a:t>
            </a:r>
            <a:endParaRPr lang="es-ES" sz="1800" b="1" dirty="0">
              <a:solidFill>
                <a:srgbClr val="3E5163"/>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45E72B38-16A0-4ADA-9A65-30C2F7E321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715" y="1911700"/>
            <a:ext cx="662467" cy="66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4">
            <a:extLst>
              <a:ext uri="{FF2B5EF4-FFF2-40B4-BE49-F238E27FC236}">
                <a16:creationId xmlns:a16="http://schemas.microsoft.com/office/drawing/2014/main" id="{046BB8C5-1604-8BA4-7D0B-4595C10D70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715" y="2939774"/>
            <a:ext cx="662467" cy="58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27">
            <a:extLst>
              <a:ext uri="{FF2B5EF4-FFF2-40B4-BE49-F238E27FC236}">
                <a16:creationId xmlns:a16="http://schemas.microsoft.com/office/drawing/2014/main" id="{695BCF47-7D02-9187-9D90-CD586406EA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0073" y="3765076"/>
            <a:ext cx="750845" cy="75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arcador de texto 1">
            <a:extLst>
              <a:ext uri="{FF2B5EF4-FFF2-40B4-BE49-F238E27FC236}">
                <a16:creationId xmlns:a16="http://schemas.microsoft.com/office/drawing/2014/main" id="{49C0F7D2-B8EC-4209-3BAE-8F993BB19D1A}"/>
              </a:ext>
            </a:extLst>
          </p:cNvPr>
          <p:cNvSpPr txBox="1">
            <a:spLocks/>
          </p:cNvSpPr>
          <p:nvPr/>
        </p:nvSpPr>
        <p:spPr>
          <a:xfrm>
            <a:off x="1561685" y="2163865"/>
            <a:ext cx="7072156" cy="40065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ES" sz="1800" dirty="0">
                <a:solidFill>
                  <a:srgbClr val="465461"/>
                </a:solidFill>
                <a:latin typeface="Arial" panose="020B0604020202020204" pitchFamily="34" charset="0"/>
                <a:cs typeface="Arial" panose="020B0604020202020204" pitchFamily="34" charset="0"/>
              </a:rPr>
              <a:t>Indicar correo electrónico aquí</a:t>
            </a:r>
          </a:p>
          <a:p>
            <a:pPr marL="0" indent="0">
              <a:lnSpc>
                <a:spcPct val="120000"/>
              </a:lnSpc>
              <a:buFont typeface="Arial" panose="020B0604020202020204" pitchFamily="34" charset="0"/>
              <a:buNone/>
            </a:pPr>
            <a:endParaRPr lang="es-ES" sz="1800" dirty="0">
              <a:solidFill>
                <a:srgbClr val="465461"/>
              </a:solidFill>
              <a:latin typeface="Arial" panose="020B0604020202020204" pitchFamily="34" charset="0"/>
              <a:cs typeface="Arial" panose="020B0604020202020204" pitchFamily="34" charset="0"/>
            </a:endParaRPr>
          </a:p>
          <a:p>
            <a:pPr marL="0" indent="0">
              <a:lnSpc>
                <a:spcPct val="120000"/>
              </a:lnSpc>
              <a:buFont typeface="Arial" panose="020B0604020202020204" pitchFamily="34" charset="0"/>
              <a:buNone/>
            </a:pPr>
            <a:endParaRPr lang="es-ES" sz="1800" dirty="0">
              <a:solidFill>
                <a:srgbClr val="465461"/>
              </a:solidFill>
              <a:latin typeface="Arial" panose="020B0604020202020204" pitchFamily="34" charset="0"/>
              <a:cs typeface="Arial" panose="020B0604020202020204" pitchFamily="34" charset="0"/>
            </a:endParaRPr>
          </a:p>
        </p:txBody>
      </p:sp>
      <p:sp>
        <p:nvSpPr>
          <p:cNvPr id="9" name="Marcador de texto 1">
            <a:extLst>
              <a:ext uri="{FF2B5EF4-FFF2-40B4-BE49-F238E27FC236}">
                <a16:creationId xmlns:a16="http://schemas.microsoft.com/office/drawing/2014/main" id="{9D1DB66A-0948-AEE6-AD54-E1DE5F041D38}"/>
              </a:ext>
            </a:extLst>
          </p:cNvPr>
          <p:cNvSpPr txBox="1">
            <a:spLocks/>
          </p:cNvSpPr>
          <p:nvPr/>
        </p:nvSpPr>
        <p:spPr>
          <a:xfrm>
            <a:off x="1561685" y="3028344"/>
            <a:ext cx="7072156" cy="4006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ES" sz="1800" dirty="0">
                <a:solidFill>
                  <a:srgbClr val="465461"/>
                </a:solidFill>
                <a:latin typeface="Arial" panose="020B0604020202020204" pitchFamily="34" charset="0"/>
                <a:cs typeface="Arial" panose="020B0604020202020204" pitchFamily="34" charset="0"/>
              </a:rPr>
              <a:t>Indicar teléfono de contacto aquí</a:t>
            </a:r>
          </a:p>
          <a:p>
            <a:pPr marL="0" indent="0">
              <a:lnSpc>
                <a:spcPct val="120000"/>
              </a:lnSpc>
              <a:buFont typeface="Arial" panose="020B0604020202020204" pitchFamily="34" charset="0"/>
              <a:buNone/>
            </a:pPr>
            <a:endParaRPr lang="es-ES" sz="1800" dirty="0">
              <a:solidFill>
                <a:srgbClr val="465461"/>
              </a:solidFill>
              <a:latin typeface="Arial" panose="020B0604020202020204" pitchFamily="34" charset="0"/>
              <a:cs typeface="Arial" panose="020B0604020202020204" pitchFamily="34" charset="0"/>
            </a:endParaRPr>
          </a:p>
          <a:p>
            <a:pPr marL="0" indent="0">
              <a:lnSpc>
                <a:spcPct val="120000"/>
              </a:lnSpc>
              <a:buFont typeface="Arial" panose="020B0604020202020204" pitchFamily="34" charset="0"/>
              <a:buNone/>
            </a:pPr>
            <a:endParaRPr lang="es-ES" sz="1800" dirty="0">
              <a:solidFill>
                <a:srgbClr val="465461"/>
              </a:solidFill>
              <a:latin typeface="Arial" panose="020B0604020202020204" pitchFamily="34" charset="0"/>
              <a:cs typeface="Arial" panose="020B0604020202020204" pitchFamily="34" charset="0"/>
            </a:endParaRPr>
          </a:p>
        </p:txBody>
      </p:sp>
      <p:sp>
        <p:nvSpPr>
          <p:cNvPr id="10" name="Marcador de texto 1">
            <a:extLst>
              <a:ext uri="{FF2B5EF4-FFF2-40B4-BE49-F238E27FC236}">
                <a16:creationId xmlns:a16="http://schemas.microsoft.com/office/drawing/2014/main" id="{96A118AA-160B-FA85-C144-CBD1DC539EEE}"/>
              </a:ext>
            </a:extLst>
          </p:cNvPr>
          <p:cNvSpPr txBox="1">
            <a:spLocks/>
          </p:cNvSpPr>
          <p:nvPr/>
        </p:nvSpPr>
        <p:spPr>
          <a:xfrm>
            <a:off x="1561685" y="3915634"/>
            <a:ext cx="7072156" cy="4006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ES" sz="1800" dirty="0">
                <a:solidFill>
                  <a:srgbClr val="465461"/>
                </a:solidFill>
                <a:latin typeface="Arial" panose="020B0604020202020204" pitchFamily="34" charset="0"/>
                <a:cs typeface="Arial" panose="020B0604020202020204" pitchFamily="34" charset="0"/>
              </a:rPr>
              <a:t>Indicar web aquí</a:t>
            </a:r>
          </a:p>
          <a:p>
            <a:pPr marL="0" indent="0">
              <a:lnSpc>
                <a:spcPct val="120000"/>
              </a:lnSpc>
              <a:buFont typeface="Arial" panose="020B0604020202020204" pitchFamily="34" charset="0"/>
              <a:buNone/>
            </a:pPr>
            <a:endParaRPr lang="es-ES" sz="1800" dirty="0">
              <a:solidFill>
                <a:srgbClr val="465461"/>
              </a:solidFill>
              <a:latin typeface="Arial" panose="020B0604020202020204" pitchFamily="34" charset="0"/>
              <a:cs typeface="Arial" panose="020B0604020202020204" pitchFamily="34" charset="0"/>
            </a:endParaRPr>
          </a:p>
          <a:p>
            <a:pPr marL="0" indent="0">
              <a:lnSpc>
                <a:spcPct val="120000"/>
              </a:lnSpc>
              <a:buFont typeface="Arial" panose="020B0604020202020204" pitchFamily="34" charset="0"/>
              <a:buNone/>
            </a:pPr>
            <a:endParaRPr lang="es-ES" sz="1800" dirty="0">
              <a:solidFill>
                <a:srgbClr val="465461"/>
              </a:solidFill>
              <a:latin typeface="Arial" panose="020B06040202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7A82B4E2-292A-78B7-FC66-9DE7151BD1FC}"/>
              </a:ext>
            </a:extLst>
          </p:cNvPr>
          <p:cNvPicPr>
            <a:picLocks noChangeAspect="1"/>
          </p:cNvPicPr>
          <p:nvPr/>
        </p:nvPicPr>
        <p:blipFill>
          <a:blip r:embed="rId6">
            <a:alphaModFix/>
          </a:blip>
          <a:srcRect/>
          <a:stretch/>
        </p:blipFill>
        <p:spPr>
          <a:xfrm>
            <a:off x="6056678" y="1043608"/>
            <a:ext cx="6135322" cy="5812409"/>
          </a:xfrm>
          <a:prstGeom prst="rect">
            <a:avLst/>
          </a:prstGeom>
        </p:spPr>
      </p:pic>
    </p:spTree>
    <p:extLst>
      <p:ext uri="{BB962C8B-B14F-4D97-AF65-F5344CB8AC3E}">
        <p14:creationId xmlns:p14="http://schemas.microsoft.com/office/powerpoint/2010/main" val="401103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ECA2DA-86A6-5774-5FBA-8CE5E1F745D9}"/>
              </a:ext>
            </a:extLst>
          </p:cNvPr>
          <p:cNvPicPr>
            <a:picLocks noChangeAspect="1"/>
          </p:cNvPicPr>
          <p:nvPr/>
        </p:nvPicPr>
        <p:blipFill>
          <a:blip r:embed="rId2"/>
          <a:src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A68FAB63-34DB-A3CF-0BE6-7028894980DD}"/>
              </a:ext>
            </a:extLst>
          </p:cNvPr>
          <p:cNvSpPr txBox="1"/>
          <p:nvPr/>
        </p:nvSpPr>
        <p:spPr>
          <a:xfrm>
            <a:off x="3098224" y="3801036"/>
            <a:ext cx="5995551" cy="830997"/>
          </a:xfrm>
          <a:prstGeom prst="rect">
            <a:avLst/>
          </a:prstGeom>
          <a:noFill/>
        </p:spPr>
        <p:txBody>
          <a:bodyPr wrap="none" rtlCol="0">
            <a:spAutoFit/>
          </a:bodyPr>
          <a:lstStyle/>
          <a:p>
            <a:pPr algn="ctr"/>
            <a:r>
              <a:rPr lang="es-ES" sz="2400">
                <a:solidFill>
                  <a:srgbClr val="3E5163"/>
                </a:solidFill>
                <a:latin typeface=""/>
              </a:rPr>
              <a:t>Programa de </a:t>
            </a:r>
            <a:r>
              <a:rPr lang="es-ES" sz="2400" b="1">
                <a:solidFill>
                  <a:srgbClr val="3E5163"/>
                </a:solidFill>
                <a:latin typeface=""/>
              </a:rPr>
              <a:t>Impulso a la Industria de la</a:t>
            </a:r>
          </a:p>
          <a:p>
            <a:pPr algn="ctr"/>
            <a:r>
              <a:rPr lang="es-ES" sz="2400" b="1">
                <a:solidFill>
                  <a:srgbClr val="3E5163"/>
                </a:solidFill>
                <a:latin typeface=""/>
              </a:rPr>
              <a:t>Ciberseguridad Nacional</a:t>
            </a:r>
          </a:p>
        </p:txBody>
      </p:sp>
      <p:sp>
        <p:nvSpPr>
          <p:cNvPr id="3" name="CuadroTexto 2">
            <a:extLst>
              <a:ext uri="{FF2B5EF4-FFF2-40B4-BE49-F238E27FC236}">
                <a16:creationId xmlns:a16="http://schemas.microsoft.com/office/drawing/2014/main" id="{FA939C62-9F32-BD0C-1814-341BDDFEC0FE}"/>
              </a:ext>
            </a:extLst>
          </p:cNvPr>
          <p:cNvSpPr txBox="1"/>
          <p:nvPr/>
        </p:nvSpPr>
        <p:spPr>
          <a:xfrm>
            <a:off x="4702028" y="4742329"/>
            <a:ext cx="2787943" cy="461665"/>
          </a:xfrm>
          <a:prstGeom prst="rect">
            <a:avLst/>
          </a:prstGeom>
          <a:noFill/>
        </p:spPr>
        <p:txBody>
          <a:bodyPr wrap="none" rtlCol="0">
            <a:spAutoFit/>
          </a:bodyPr>
          <a:lstStyle/>
          <a:p>
            <a:pPr algn="ctr"/>
            <a:r>
              <a:rPr lang="es-ES" sz="2400" b="1">
                <a:solidFill>
                  <a:srgbClr val="3E5163"/>
                </a:solidFill>
                <a:latin typeface=""/>
              </a:rPr>
              <a:t>#INCIBE</a:t>
            </a:r>
            <a:r>
              <a:rPr lang="es-ES" sz="2400">
                <a:solidFill>
                  <a:srgbClr val="3E5163"/>
                </a:solidFill>
                <a:latin typeface=""/>
              </a:rPr>
              <a:t>emprende</a:t>
            </a:r>
          </a:p>
        </p:txBody>
      </p:sp>
      <p:sp>
        <p:nvSpPr>
          <p:cNvPr id="4" name="Rectángulo 3">
            <a:extLst>
              <a:ext uri="{FF2B5EF4-FFF2-40B4-BE49-F238E27FC236}">
                <a16:creationId xmlns:a16="http://schemas.microsoft.com/office/drawing/2014/main" id="{30451AF7-C783-9114-8985-E4F359253A75}"/>
              </a:ext>
            </a:extLst>
          </p:cNvPr>
          <p:cNvSpPr/>
          <p:nvPr/>
        </p:nvSpPr>
        <p:spPr>
          <a:xfrm>
            <a:off x="9790045" y="6072809"/>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Tree>
    <p:extLst>
      <p:ext uri="{BB962C8B-B14F-4D97-AF65-F5344CB8AC3E}">
        <p14:creationId xmlns:p14="http://schemas.microsoft.com/office/powerpoint/2010/main" val="2652763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BA4BEA4C-5C9D-34B2-FE3C-8CD262F59168}"/>
              </a:ext>
            </a:extLst>
          </p:cNvPr>
          <p:cNvPicPr>
            <a:picLocks noGrp="1" noRot="1" noMove="1" noResize="1" noEditPoints="1" noAdjustHandles="1" noChangeArrowheads="1" noChangeShapeType="1" noCrop="1"/>
          </p:cNvPicPr>
          <p:nvPr/>
        </p:nvPicPr>
        <p:blipFill>
          <a:blip r:embed="rId2"/>
          <a:src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4" name="CuadroTexto 3">
            <a:extLst>
              <a:ext uri="{FF2B5EF4-FFF2-40B4-BE49-F238E27FC236}">
                <a16:creationId xmlns:a16="http://schemas.microsoft.com/office/drawing/2014/main" id="{B5375A91-9D8C-B649-8705-D1995C58AB5D}"/>
              </a:ext>
            </a:extLst>
          </p:cNvPr>
          <p:cNvSpPr txBox="1"/>
          <p:nvPr/>
        </p:nvSpPr>
        <p:spPr>
          <a:xfrm>
            <a:off x="1099751" y="1198605"/>
            <a:ext cx="4899098" cy="523220"/>
          </a:xfrm>
          <a:prstGeom prst="rect">
            <a:avLst/>
          </a:prstGeom>
          <a:noFill/>
        </p:spPr>
        <p:txBody>
          <a:bodyPr wrap="none" rtlCol="0">
            <a:spAutoFit/>
          </a:bodyPr>
          <a:lstStyle/>
          <a:p>
            <a:r>
              <a:rPr lang="es-ES" sz="2800" b="1">
                <a:solidFill>
                  <a:srgbClr val="DC032A"/>
                </a:solidFill>
                <a:latin typeface=""/>
              </a:rPr>
              <a:t>Sector de la ciberseguridad</a:t>
            </a:r>
          </a:p>
        </p:txBody>
      </p:sp>
      <p:sp>
        <p:nvSpPr>
          <p:cNvPr id="20" name="Rectángulo 19">
            <a:extLst>
              <a:ext uri="{FF2B5EF4-FFF2-40B4-BE49-F238E27FC236}">
                <a16:creationId xmlns:a16="http://schemas.microsoft.com/office/drawing/2014/main" id="{558B7B39-E675-B784-A6DB-4756AF5A149A}"/>
              </a:ext>
            </a:extLst>
          </p:cNvPr>
          <p:cNvSpPr/>
          <p:nvPr/>
        </p:nvSpPr>
        <p:spPr>
          <a:xfrm>
            <a:off x="1210962" y="1734182"/>
            <a:ext cx="827903" cy="123568"/>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Imagen 24" descr="Forma, Cuadrado&#10;&#10;Descripción generada automáticamente">
            <a:extLst>
              <a:ext uri="{FF2B5EF4-FFF2-40B4-BE49-F238E27FC236}">
                <a16:creationId xmlns:a16="http://schemas.microsoft.com/office/drawing/2014/main" id="{280ADFD6-07E7-DFA6-B422-C4A101E4BD16}"/>
              </a:ext>
            </a:extLst>
          </p:cNvPr>
          <p:cNvPicPr>
            <a:picLocks noChangeAspect="1"/>
          </p:cNvPicPr>
          <p:nvPr/>
        </p:nvPicPr>
        <p:blipFill>
          <a:blip r:embed="rId3"/>
          <a:stretch>
            <a:fillRect/>
          </a:stretch>
        </p:blipFill>
        <p:spPr>
          <a:xfrm>
            <a:off x="2038865" y="3142394"/>
            <a:ext cx="1765300" cy="546100"/>
          </a:xfrm>
          <a:prstGeom prst="rect">
            <a:avLst/>
          </a:prstGeom>
        </p:spPr>
      </p:pic>
      <p:pic>
        <p:nvPicPr>
          <p:cNvPr id="37" name="Imagen 36" descr="Forma, Cuadrado&#10;&#10;Descripción generada automáticamente">
            <a:extLst>
              <a:ext uri="{FF2B5EF4-FFF2-40B4-BE49-F238E27FC236}">
                <a16:creationId xmlns:a16="http://schemas.microsoft.com/office/drawing/2014/main" id="{99FA4929-BE41-A3B3-46E2-CC02F2804313}"/>
              </a:ext>
            </a:extLst>
          </p:cNvPr>
          <p:cNvPicPr>
            <a:picLocks noChangeAspect="1"/>
          </p:cNvPicPr>
          <p:nvPr/>
        </p:nvPicPr>
        <p:blipFill>
          <a:blip r:embed="rId3"/>
          <a:stretch>
            <a:fillRect/>
          </a:stretch>
        </p:blipFill>
        <p:spPr>
          <a:xfrm>
            <a:off x="4226011" y="3142394"/>
            <a:ext cx="1765300" cy="546100"/>
          </a:xfrm>
          <a:prstGeom prst="rect">
            <a:avLst/>
          </a:prstGeom>
        </p:spPr>
      </p:pic>
      <p:pic>
        <p:nvPicPr>
          <p:cNvPr id="41" name="Imagen 40" descr="Forma&#10;&#10;Descripción generada automáticamente">
            <a:extLst>
              <a:ext uri="{FF2B5EF4-FFF2-40B4-BE49-F238E27FC236}">
                <a16:creationId xmlns:a16="http://schemas.microsoft.com/office/drawing/2014/main" id="{4FC6F2C8-CFF6-DB92-AC15-D3643E3E2A64}"/>
              </a:ext>
            </a:extLst>
          </p:cNvPr>
          <p:cNvPicPr>
            <a:picLocks noChangeAspect="1"/>
          </p:cNvPicPr>
          <p:nvPr/>
        </p:nvPicPr>
        <p:blipFill>
          <a:blip r:embed="rId4"/>
          <a:stretch>
            <a:fillRect/>
          </a:stretch>
        </p:blipFill>
        <p:spPr>
          <a:xfrm>
            <a:off x="2038865" y="3846101"/>
            <a:ext cx="1765300" cy="1295400"/>
          </a:xfrm>
          <a:prstGeom prst="rect">
            <a:avLst/>
          </a:prstGeom>
        </p:spPr>
      </p:pic>
      <p:pic>
        <p:nvPicPr>
          <p:cNvPr id="48" name="Imagen 47" descr="Forma&#10;&#10;Descripción generada automáticamente">
            <a:extLst>
              <a:ext uri="{FF2B5EF4-FFF2-40B4-BE49-F238E27FC236}">
                <a16:creationId xmlns:a16="http://schemas.microsoft.com/office/drawing/2014/main" id="{2FE68FFB-ADB9-02F5-D79B-878CD40B22F9}"/>
              </a:ext>
            </a:extLst>
          </p:cNvPr>
          <p:cNvPicPr>
            <a:picLocks noChangeAspect="1"/>
          </p:cNvPicPr>
          <p:nvPr/>
        </p:nvPicPr>
        <p:blipFill>
          <a:blip r:embed="rId4"/>
          <a:stretch>
            <a:fillRect/>
          </a:stretch>
        </p:blipFill>
        <p:spPr>
          <a:xfrm>
            <a:off x="4226011" y="3846101"/>
            <a:ext cx="1765300" cy="1295400"/>
          </a:xfrm>
          <a:prstGeom prst="rect">
            <a:avLst/>
          </a:prstGeom>
        </p:spPr>
      </p:pic>
      <p:sp>
        <p:nvSpPr>
          <p:cNvPr id="49" name="CuadroTexto 48">
            <a:extLst>
              <a:ext uri="{FF2B5EF4-FFF2-40B4-BE49-F238E27FC236}">
                <a16:creationId xmlns:a16="http://schemas.microsoft.com/office/drawing/2014/main" id="{DA12EC9B-8689-15B8-3BEF-B950ACF6082F}"/>
              </a:ext>
            </a:extLst>
          </p:cNvPr>
          <p:cNvSpPr txBox="1"/>
          <p:nvPr/>
        </p:nvSpPr>
        <p:spPr>
          <a:xfrm>
            <a:off x="1913556" y="5360832"/>
            <a:ext cx="3195105" cy="276999"/>
          </a:xfrm>
          <a:prstGeom prst="rect">
            <a:avLst/>
          </a:prstGeom>
          <a:noFill/>
        </p:spPr>
        <p:txBody>
          <a:bodyPr wrap="none" rtlCol="0">
            <a:spAutoFit/>
          </a:bodyPr>
          <a:lstStyle/>
          <a:p>
            <a:r>
              <a:rPr lang="es-ES" sz="1200">
                <a:solidFill>
                  <a:srgbClr val="DC032A"/>
                </a:solidFill>
                <a:latin typeface=""/>
              </a:rPr>
              <a:t>*Fuente: Security Spending Guide IDC 2021</a:t>
            </a:r>
          </a:p>
        </p:txBody>
      </p:sp>
      <p:sp>
        <p:nvSpPr>
          <p:cNvPr id="50" name="CuadroTexto 49">
            <a:extLst>
              <a:ext uri="{FF2B5EF4-FFF2-40B4-BE49-F238E27FC236}">
                <a16:creationId xmlns:a16="http://schemas.microsoft.com/office/drawing/2014/main" id="{57C788C7-3A09-F8E5-F497-70F4B962727A}"/>
              </a:ext>
            </a:extLst>
          </p:cNvPr>
          <p:cNvSpPr txBox="1"/>
          <p:nvPr/>
        </p:nvSpPr>
        <p:spPr>
          <a:xfrm>
            <a:off x="2038865" y="3230210"/>
            <a:ext cx="1688283" cy="338554"/>
          </a:xfrm>
          <a:prstGeom prst="rect">
            <a:avLst/>
          </a:prstGeom>
          <a:noFill/>
        </p:spPr>
        <p:txBody>
          <a:bodyPr wrap="none" rtlCol="0">
            <a:spAutoFit/>
          </a:bodyPr>
          <a:lstStyle/>
          <a:p>
            <a:pPr algn="ctr"/>
            <a:r>
              <a:rPr lang="es-ES" sz="1600" b="1">
                <a:solidFill>
                  <a:srgbClr val="3E5163"/>
                </a:solidFill>
                <a:latin typeface=""/>
              </a:rPr>
              <a:t>Ciberseguridad</a:t>
            </a:r>
          </a:p>
        </p:txBody>
      </p:sp>
      <p:sp>
        <p:nvSpPr>
          <p:cNvPr id="51" name="CuadroTexto 50">
            <a:extLst>
              <a:ext uri="{FF2B5EF4-FFF2-40B4-BE49-F238E27FC236}">
                <a16:creationId xmlns:a16="http://schemas.microsoft.com/office/drawing/2014/main" id="{E108E29D-100A-A038-10B3-FF7F71E22F1E}"/>
              </a:ext>
            </a:extLst>
          </p:cNvPr>
          <p:cNvSpPr txBox="1"/>
          <p:nvPr/>
        </p:nvSpPr>
        <p:spPr>
          <a:xfrm>
            <a:off x="4064211" y="3124255"/>
            <a:ext cx="2088900" cy="584775"/>
          </a:xfrm>
          <a:prstGeom prst="rect">
            <a:avLst/>
          </a:prstGeom>
          <a:noFill/>
        </p:spPr>
        <p:txBody>
          <a:bodyPr wrap="square" rtlCol="0">
            <a:spAutoFit/>
          </a:bodyPr>
          <a:lstStyle/>
          <a:p>
            <a:pPr algn="ctr"/>
            <a:r>
              <a:rPr lang="es-ES" sz="1600" b="1">
                <a:solidFill>
                  <a:srgbClr val="3E5163"/>
                </a:solidFill>
                <a:latin typeface=""/>
              </a:rPr>
              <a:t>Digitalización sectores</a:t>
            </a:r>
          </a:p>
        </p:txBody>
      </p:sp>
      <p:pic>
        <p:nvPicPr>
          <p:cNvPr id="53" name="Imagen 52" descr="Icono&#10;&#10;Descripción generada automáticamente">
            <a:extLst>
              <a:ext uri="{FF2B5EF4-FFF2-40B4-BE49-F238E27FC236}">
                <a16:creationId xmlns:a16="http://schemas.microsoft.com/office/drawing/2014/main" id="{66E0241B-1232-B5EA-2BBA-49199201D250}"/>
              </a:ext>
            </a:extLst>
          </p:cNvPr>
          <p:cNvPicPr>
            <a:picLocks noChangeAspect="1"/>
          </p:cNvPicPr>
          <p:nvPr/>
        </p:nvPicPr>
        <p:blipFill>
          <a:blip r:embed="rId5"/>
          <a:stretch>
            <a:fillRect/>
          </a:stretch>
        </p:blipFill>
        <p:spPr>
          <a:xfrm>
            <a:off x="2403217" y="1961528"/>
            <a:ext cx="1044317" cy="1044317"/>
          </a:xfrm>
          <a:prstGeom prst="rect">
            <a:avLst/>
          </a:prstGeom>
        </p:spPr>
      </p:pic>
      <p:pic>
        <p:nvPicPr>
          <p:cNvPr id="55" name="Imagen 54" descr="Icono&#10;&#10;Descripción generada automáticamente">
            <a:extLst>
              <a:ext uri="{FF2B5EF4-FFF2-40B4-BE49-F238E27FC236}">
                <a16:creationId xmlns:a16="http://schemas.microsoft.com/office/drawing/2014/main" id="{8F8E905C-2E3E-8017-A550-85E4CA8D37D6}"/>
              </a:ext>
            </a:extLst>
          </p:cNvPr>
          <p:cNvPicPr>
            <a:picLocks noChangeAspect="1"/>
          </p:cNvPicPr>
          <p:nvPr/>
        </p:nvPicPr>
        <p:blipFill>
          <a:blip r:embed="rId6"/>
          <a:stretch>
            <a:fillRect/>
          </a:stretch>
        </p:blipFill>
        <p:spPr>
          <a:xfrm>
            <a:off x="4586502" y="1973584"/>
            <a:ext cx="1044317" cy="1044317"/>
          </a:xfrm>
          <a:prstGeom prst="rect">
            <a:avLst/>
          </a:prstGeom>
        </p:spPr>
      </p:pic>
      <p:sp>
        <p:nvSpPr>
          <p:cNvPr id="56" name="CuadroTexto 55">
            <a:extLst>
              <a:ext uri="{FF2B5EF4-FFF2-40B4-BE49-F238E27FC236}">
                <a16:creationId xmlns:a16="http://schemas.microsoft.com/office/drawing/2014/main" id="{5D32E76D-F73D-63F1-4EA6-D7968BF0FEB7}"/>
              </a:ext>
            </a:extLst>
          </p:cNvPr>
          <p:cNvSpPr txBox="1"/>
          <p:nvPr/>
        </p:nvSpPr>
        <p:spPr>
          <a:xfrm>
            <a:off x="2047026" y="3956351"/>
            <a:ext cx="1689886" cy="1092607"/>
          </a:xfrm>
          <a:prstGeom prst="rect">
            <a:avLst/>
          </a:prstGeom>
          <a:noFill/>
        </p:spPr>
        <p:txBody>
          <a:bodyPr wrap="none" rtlCol="0">
            <a:spAutoFit/>
          </a:bodyPr>
          <a:lstStyle/>
          <a:p>
            <a:pPr algn="ctr"/>
            <a:r>
              <a:rPr lang="es-ES" sz="1300">
                <a:solidFill>
                  <a:srgbClr val="3E5163"/>
                </a:solidFill>
                <a:latin typeface=""/>
              </a:rPr>
              <a:t>La importancia de la</a:t>
            </a:r>
          </a:p>
          <a:p>
            <a:pPr algn="ctr"/>
            <a:r>
              <a:rPr lang="es-ES" sz="1300">
                <a:solidFill>
                  <a:srgbClr val="3E5163"/>
                </a:solidFill>
                <a:latin typeface=""/>
              </a:rPr>
              <a:t>ciberseguridad es</a:t>
            </a:r>
          </a:p>
          <a:p>
            <a:pPr algn="ctr"/>
            <a:r>
              <a:rPr lang="es-ES" sz="1300" b="1">
                <a:solidFill>
                  <a:srgbClr val="DC032A"/>
                </a:solidFill>
                <a:latin typeface=""/>
              </a:rPr>
              <a:t>transversal</a:t>
            </a:r>
            <a:r>
              <a:rPr lang="es-ES" sz="1300">
                <a:solidFill>
                  <a:srgbClr val="3E5163"/>
                </a:solidFill>
                <a:latin typeface=""/>
              </a:rPr>
              <a:t> a</a:t>
            </a:r>
          </a:p>
          <a:p>
            <a:pPr algn="ctr"/>
            <a:r>
              <a:rPr lang="es-ES" sz="1300">
                <a:solidFill>
                  <a:srgbClr val="3E5163"/>
                </a:solidFill>
                <a:latin typeface=""/>
              </a:rPr>
              <a:t>todos los sectores</a:t>
            </a:r>
          </a:p>
          <a:p>
            <a:pPr algn="ctr"/>
            <a:r>
              <a:rPr lang="es-ES" sz="1300">
                <a:solidFill>
                  <a:srgbClr val="3E5163"/>
                </a:solidFill>
                <a:latin typeface=""/>
              </a:rPr>
              <a:t>de la economía</a:t>
            </a:r>
          </a:p>
        </p:txBody>
      </p:sp>
      <p:sp>
        <p:nvSpPr>
          <p:cNvPr id="57" name="CuadroTexto 56">
            <a:extLst>
              <a:ext uri="{FF2B5EF4-FFF2-40B4-BE49-F238E27FC236}">
                <a16:creationId xmlns:a16="http://schemas.microsoft.com/office/drawing/2014/main" id="{FBE14468-FCC6-41A7-4457-C0173DB692BD}"/>
              </a:ext>
            </a:extLst>
          </p:cNvPr>
          <p:cNvSpPr txBox="1"/>
          <p:nvPr/>
        </p:nvSpPr>
        <p:spPr>
          <a:xfrm>
            <a:off x="4161926" y="3856323"/>
            <a:ext cx="1893467" cy="1292662"/>
          </a:xfrm>
          <a:prstGeom prst="rect">
            <a:avLst/>
          </a:prstGeom>
          <a:noFill/>
        </p:spPr>
        <p:txBody>
          <a:bodyPr wrap="none" rtlCol="0">
            <a:spAutoFit/>
          </a:bodyPr>
          <a:lstStyle/>
          <a:p>
            <a:pPr algn="ctr"/>
            <a:r>
              <a:rPr lang="es-ES" sz="1300">
                <a:solidFill>
                  <a:srgbClr val="3E5163"/>
                </a:solidFill>
                <a:latin typeface=""/>
              </a:rPr>
              <a:t>La digitalización de</a:t>
            </a:r>
          </a:p>
          <a:p>
            <a:pPr algn="ctr"/>
            <a:r>
              <a:rPr lang="es-ES" sz="1300">
                <a:solidFill>
                  <a:srgbClr val="3E5163"/>
                </a:solidFill>
                <a:latin typeface=""/>
              </a:rPr>
              <a:t>todos los sectores está</a:t>
            </a:r>
          </a:p>
          <a:p>
            <a:pPr algn="ctr"/>
            <a:r>
              <a:rPr lang="es-ES" sz="1300">
                <a:solidFill>
                  <a:srgbClr val="3E5163"/>
                </a:solidFill>
                <a:latin typeface=""/>
              </a:rPr>
              <a:t>favorenciendo un</a:t>
            </a:r>
          </a:p>
          <a:p>
            <a:pPr algn="ctr"/>
            <a:r>
              <a:rPr lang="es-ES" sz="1300" b="1">
                <a:solidFill>
                  <a:srgbClr val="DC032A"/>
                </a:solidFill>
                <a:latin typeface=""/>
              </a:rPr>
              <a:t>crecimiento global</a:t>
            </a:r>
          </a:p>
          <a:p>
            <a:pPr algn="ctr"/>
            <a:r>
              <a:rPr lang="es-ES" sz="1300" b="1">
                <a:solidFill>
                  <a:srgbClr val="DC032A"/>
                </a:solidFill>
                <a:latin typeface=""/>
              </a:rPr>
              <a:t>del mercado de la</a:t>
            </a:r>
          </a:p>
          <a:p>
            <a:pPr algn="ctr"/>
            <a:r>
              <a:rPr lang="es-ES" sz="1300" b="1">
                <a:solidFill>
                  <a:srgbClr val="DC032A"/>
                </a:solidFill>
                <a:latin typeface=""/>
              </a:rPr>
              <a:t>Ciberseguridad</a:t>
            </a:r>
          </a:p>
        </p:txBody>
      </p:sp>
      <p:pic>
        <p:nvPicPr>
          <p:cNvPr id="59" name="Imagen 58" descr="Gráfico, Gráfico de barras&#10;&#10;Descripción generada automáticamente">
            <a:extLst>
              <a:ext uri="{FF2B5EF4-FFF2-40B4-BE49-F238E27FC236}">
                <a16:creationId xmlns:a16="http://schemas.microsoft.com/office/drawing/2014/main" id="{9D027AA4-289E-A52E-A807-084F4B084D95}"/>
              </a:ext>
            </a:extLst>
          </p:cNvPr>
          <p:cNvPicPr>
            <a:picLocks noChangeAspect="1"/>
          </p:cNvPicPr>
          <p:nvPr/>
        </p:nvPicPr>
        <p:blipFill>
          <a:blip r:embed="rId7"/>
          <a:stretch>
            <a:fillRect/>
          </a:stretch>
        </p:blipFill>
        <p:spPr>
          <a:xfrm>
            <a:off x="6413154" y="1883145"/>
            <a:ext cx="4267200" cy="2806700"/>
          </a:xfrm>
          <a:prstGeom prst="rect">
            <a:avLst/>
          </a:prstGeom>
        </p:spPr>
      </p:pic>
      <p:sp>
        <p:nvSpPr>
          <p:cNvPr id="61" name="CuadroTexto 60">
            <a:extLst>
              <a:ext uri="{FF2B5EF4-FFF2-40B4-BE49-F238E27FC236}">
                <a16:creationId xmlns:a16="http://schemas.microsoft.com/office/drawing/2014/main" id="{D50D5BB8-72E2-B1E0-844F-A2F272B9D45F}"/>
              </a:ext>
            </a:extLst>
          </p:cNvPr>
          <p:cNvSpPr txBox="1"/>
          <p:nvPr/>
        </p:nvSpPr>
        <p:spPr>
          <a:xfrm>
            <a:off x="6413154" y="4818125"/>
            <a:ext cx="4142204" cy="461665"/>
          </a:xfrm>
          <a:prstGeom prst="rect">
            <a:avLst/>
          </a:prstGeom>
          <a:noFill/>
        </p:spPr>
        <p:txBody>
          <a:bodyPr wrap="square">
            <a:spAutoFit/>
          </a:bodyPr>
          <a:lstStyle/>
          <a:p>
            <a:pPr algn="ctr"/>
            <a:r>
              <a:rPr lang="es-ES" sz="1200">
                <a:solidFill>
                  <a:srgbClr val="3E5163"/>
                </a:solidFill>
                <a:latin typeface=""/>
              </a:rPr>
              <a:t>El sector que más peso aporta a la ciberseguridad</a:t>
            </a:r>
          </a:p>
          <a:p>
            <a:pPr algn="ctr"/>
            <a:r>
              <a:rPr lang="es-ES" sz="1200">
                <a:solidFill>
                  <a:srgbClr val="3E5163"/>
                </a:solidFill>
                <a:latin typeface=""/>
              </a:rPr>
              <a:t>es el de </a:t>
            </a:r>
            <a:r>
              <a:rPr lang="es-ES" sz="1200" b="1">
                <a:solidFill>
                  <a:srgbClr val="DC032A"/>
                </a:solidFill>
                <a:latin typeface=""/>
              </a:rPr>
              <a:t>distribución y servicios</a:t>
            </a:r>
            <a:r>
              <a:rPr lang="es-ES" sz="1200">
                <a:solidFill>
                  <a:srgbClr val="3E5163"/>
                </a:solidFill>
                <a:latin typeface=""/>
              </a:rPr>
              <a:t>, seguido del </a:t>
            </a:r>
            <a:r>
              <a:rPr lang="es-ES" sz="1200" b="1">
                <a:solidFill>
                  <a:srgbClr val="DC032A"/>
                </a:solidFill>
                <a:latin typeface=""/>
              </a:rPr>
              <a:t>financiero</a:t>
            </a:r>
          </a:p>
        </p:txBody>
      </p:sp>
    </p:spTree>
    <p:extLst>
      <p:ext uri="{BB962C8B-B14F-4D97-AF65-F5344CB8AC3E}">
        <p14:creationId xmlns:p14="http://schemas.microsoft.com/office/powerpoint/2010/main" val="339112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6AD666-EC52-3921-0A2B-259084050DC5}"/>
              </a:ext>
            </a:extLst>
          </p:cNvPr>
          <p:cNvPicPr/>
          <p:nvPr/>
        </p:nvPicPr>
        <p:blipFill>
          <a:blip r:embed="rId2"/>
          <a:srcRect/>
          <a:stretch/>
        </p:blipFill>
        <p:spPr>
          <a:xfrm>
            <a:off x="0" y="0"/>
            <a:ext cx="12192000" cy="6858000"/>
          </a:xfrm>
          <a:prstGeom prst="rect">
            <a:avLst/>
          </a:prstGeom>
        </p:spPr>
      </p:pic>
      <p:pic>
        <p:nvPicPr>
          <p:cNvPr id="4" name="Imagen 3" descr="Imagen que contiene Interfaz de usuario gráfica&#10;&#10;Descripción generada automáticamente">
            <a:extLst>
              <a:ext uri="{FF2B5EF4-FFF2-40B4-BE49-F238E27FC236}">
                <a16:creationId xmlns:a16="http://schemas.microsoft.com/office/drawing/2014/main" id="{4CC20395-1569-61A4-DD08-BDA53B4D086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9" name="CuadroTexto 8">
            <a:extLst>
              <a:ext uri="{FF2B5EF4-FFF2-40B4-BE49-F238E27FC236}">
                <a16:creationId xmlns:a16="http://schemas.microsoft.com/office/drawing/2014/main" id="{493029EC-EA7D-4DB4-1525-DA3C1B47EC42}"/>
              </a:ext>
            </a:extLst>
          </p:cNvPr>
          <p:cNvSpPr txBox="1"/>
          <p:nvPr/>
        </p:nvSpPr>
        <p:spPr>
          <a:xfrm>
            <a:off x="420129" y="383059"/>
            <a:ext cx="3938899" cy="1384995"/>
          </a:xfrm>
          <a:prstGeom prst="rect">
            <a:avLst/>
          </a:prstGeom>
          <a:noFill/>
        </p:spPr>
        <p:txBody>
          <a:bodyPr wrap="none" rtlCol="0">
            <a:spAutoFit/>
          </a:bodyPr>
          <a:lstStyle/>
          <a:p>
            <a:r>
              <a:rPr lang="es-ES" sz="2800" b="1">
                <a:solidFill>
                  <a:srgbClr val="DC032A"/>
                </a:solidFill>
                <a:latin typeface=""/>
              </a:rPr>
              <a:t>Programa de apoyo al</a:t>
            </a:r>
          </a:p>
          <a:p>
            <a:r>
              <a:rPr lang="es-ES" sz="2800" b="1">
                <a:solidFill>
                  <a:srgbClr val="DC032A"/>
                </a:solidFill>
                <a:latin typeface=""/>
              </a:rPr>
              <a:t>Emprendimiento en</a:t>
            </a:r>
          </a:p>
          <a:p>
            <a:r>
              <a:rPr lang="es-ES" sz="2800" b="1">
                <a:solidFill>
                  <a:srgbClr val="DC032A"/>
                </a:solidFill>
                <a:latin typeface=""/>
              </a:rPr>
              <a:t>ciberseguridad</a:t>
            </a:r>
          </a:p>
        </p:txBody>
      </p:sp>
      <p:sp>
        <p:nvSpPr>
          <p:cNvPr id="10" name="Rectángulo 9">
            <a:extLst>
              <a:ext uri="{FF2B5EF4-FFF2-40B4-BE49-F238E27FC236}">
                <a16:creationId xmlns:a16="http://schemas.microsoft.com/office/drawing/2014/main" id="{5C02215C-5EB3-15F0-FCBC-12ACA78A75DF}"/>
              </a:ext>
            </a:extLst>
          </p:cNvPr>
          <p:cNvSpPr/>
          <p:nvPr/>
        </p:nvSpPr>
        <p:spPr>
          <a:xfrm>
            <a:off x="519465" y="1805577"/>
            <a:ext cx="827903" cy="112335"/>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BF1BAB36-2261-1E6F-46BB-F6B20D8FE6E6}"/>
              </a:ext>
            </a:extLst>
          </p:cNvPr>
          <p:cNvSpPr txBox="1"/>
          <p:nvPr/>
        </p:nvSpPr>
        <p:spPr>
          <a:xfrm>
            <a:off x="2923953" y="4769572"/>
            <a:ext cx="787395" cy="692497"/>
          </a:xfrm>
          <a:prstGeom prst="rect">
            <a:avLst/>
          </a:prstGeom>
          <a:noFill/>
        </p:spPr>
        <p:txBody>
          <a:bodyPr wrap="none" rtlCol="0">
            <a:spAutoFit/>
          </a:bodyPr>
          <a:lstStyle/>
          <a:p>
            <a:pPr algn="ctr"/>
            <a:r>
              <a:rPr lang="es-ES" sz="1300">
                <a:solidFill>
                  <a:srgbClr val="3E5163"/>
                </a:solidFill>
                <a:latin typeface=""/>
              </a:rPr>
              <a:t>Charlas</a:t>
            </a:r>
          </a:p>
          <a:p>
            <a:pPr algn="ctr"/>
            <a:r>
              <a:rPr lang="es-ES" sz="1300">
                <a:solidFill>
                  <a:srgbClr val="3E5163"/>
                </a:solidFill>
                <a:latin typeface=""/>
              </a:rPr>
              <a:t>Talleres</a:t>
            </a:r>
          </a:p>
          <a:p>
            <a:pPr algn="ctr"/>
            <a:r>
              <a:rPr lang="es-ES" sz="1300">
                <a:solidFill>
                  <a:srgbClr val="3E5163"/>
                </a:solidFill>
                <a:latin typeface=""/>
              </a:rPr>
              <a:t>Eventos</a:t>
            </a:r>
          </a:p>
        </p:txBody>
      </p:sp>
      <p:sp>
        <p:nvSpPr>
          <p:cNvPr id="12" name="CuadroTexto 11">
            <a:extLst>
              <a:ext uri="{FF2B5EF4-FFF2-40B4-BE49-F238E27FC236}">
                <a16:creationId xmlns:a16="http://schemas.microsoft.com/office/drawing/2014/main" id="{49222217-39B9-3079-4047-BC84AC911EC2}"/>
              </a:ext>
            </a:extLst>
          </p:cNvPr>
          <p:cNvSpPr txBox="1"/>
          <p:nvPr/>
        </p:nvSpPr>
        <p:spPr>
          <a:xfrm>
            <a:off x="2103214" y="4389303"/>
            <a:ext cx="2428871" cy="369332"/>
          </a:xfrm>
          <a:prstGeom prst="rect">
            <a:avLst/>
          </a:prstGeom>
          <a:noFill/>
        </p:spPr>
        <p:txBody>
          <a:bodyPr wrap="none" rtlCol="0">
            <a:spAutoFit/>
          </a:bodyPr>
          <a:lstStyle/>
          <a:p>
            <a:pPr algn="ctr"/>
            <a:r>
              <a:rPr lang="es-ES" b="1">
                <a:solidFill>
                  <a:srgbClr val="3E5163"/>
                </a:solidFill>
                <a:latin typeface=""/>
              </a:rPr>
              <a:t>Captación / Ideación</a:t>
            </a:r>
          </a:p>
        </p:txBody>
      </p:sp>
      <p:sp>
        <p:nvSpPr>
          <p:cNvPr id="13" name="CuadroTexto 12">
            <a:extLst>
              <a:ext uri="{FF2B5EF4-FFF2-40B4-BE49-F238E27FC236}">
                <a16:creationId xmlns:a16="http://schemas.microsoft.com/office/drawing/2014/main" id="{77D4593F-E71C-36BA-2556-B1A8F5CB90C2}"/>
              </a:ext>
            </a:extLst>
          </p:cNvPr>
          <p:cNvSpPr txBox="1"/>
          <p:nvPr/>
        </p:nvSpPr>
        <p:spPr>
          <a:xfrm>
            <a:off x="4912047" y="4769572"/>
            <a:ext cx="2297616" cy="1292662"/>
          </a:xfrm>
          <a:prstGeom prst="rect">
            <a:avLst/>
          </a:prstGeom>
          <a:noFill/>
        </p:spPr>
        <p:txBody>
          <a:bodyPr wrap="none" rtlCol="0">
            <a:spAutoFit/>
          </a:bodyPr>
          <a:lstStyle/>
          <a:p>
            <a:pPr algn="ctr"/>
            <a:r>
              <a:rPr lang="es-ES" sz="1300">
                <a:solidFill>
                  <a:srgbClr val="3E5163"/>
                </a:solidFill>
                <a:latin typeface=""/>
              </a:rPr>
              <a:t>Formación</a:t>
            </a:r>
          </a:p>
          <a:p>
            <a:pPr algn="ctr"/>
            <a:r>
              <a:rPr lang="es-ES" sz="1300">
                <a:solidFill>
                  <a:srgbClr val="3E5163"/>
                </a:solidFill>
                <a:latin typeface=""/>
              </a:rPr>
              <a:t>Mentorización</a:t>
            </a:r>
          </a:p>
          <a:p>
            <a:pPr algn="ctr"/>
            <a:r>
              <a:rPr lang="es-ES" sz="1300">
                <a:solidFill>
                  <a:srgbClr val="3E5163"/>
                </a:solidFill>
                <a:latin typeface=""/>
              </a:rPr>
              <a:t>Asesoramiento legal</a:t>
            </a:r>
          </a:p>
          <a:p>
            <a:pPr algn="ctr"/>
            <a:r>
              <a:rPr lang="es-ES" sz="1300">
                <a:solidFill>
                  <a:srgbClr val="3E5163"/>
                </a:solidFill>
                <a:latin typeface=""/>
              </a:rPr>
              <a:t>Asesor fiscal</a:t>
            </a:r>
          </a:p>
          <a:p>
            <a:pPr algn="ctr"/>
            <a:r>
              <a:rPr lang="es-ES" sz="1300">
                <a:solidFill>
                  <a:srgbClr val="3E5163"/>
                </a:solidFill>
                <a:latin typeface=""/>
              </a:rPr>
              <a:t>Visita al ecosistema regional</a:t>
            </a:r>
          </a:p>
          <a:p>
            <a:pPr algn="ctr"/>
            <a:r>
              <a:rPr lang="es-ES" sz="1300">
                <a:solidFill>
                  <a:srgbClr val="3E5163"/>
                </a:solidFill>
                <a:latin typeface=""/>
              </a:rPr>
              <a:t>Demo Day</a:t>
            </a:r>
          </a:p>
        </p:txBody>
      </p:sp>
      <p:sp>
        <p:nvSpPr>
          <p:cNvPr id="14" name="CuadroTexto 13">
            <a:extLst>
              <a:ext uri="{FF2B5EF4-FFF2-40B4-BE49-F238E27FC236}">
                <a16:creationId xmlns:a16="http://schemas.microsoft.com/office/drawing/2014/main" id="{9E145831-A31F-77BD-78A5-F0F52D326A4D}"/>
              </a:ext>
            </a:extLst>
          </p:cNvPr>
          <p:cNvSpPr txBox="1"/>
          <p:nvPr/>
        </p:nvSpPr>
        <p:spPr>
          <a:xfrm>
            <a:off x="5359377" y="4389303"/>
            <a:ext cx="1402948" cy="369332"/>
          </a:xfrm>
          <a:prstGeom prst="rect">
            <a:avLst/>
          </a:prstGeom>
          <a:noFill/>
        </p:spPr>
        <p:txBody>
          <a:bodyPr wrap="none" rtlCol="0">
            <a:spAutoFit/>
          </a:bodyPr>
          <a:lstStyle/>
          <a:p>
            <a:pPr algn="ctr"/>
            <a:r>
              <a:rPr lang="es-ES" b="1">
                <a:solidFill>
                  <a:srgbClr val="3E5163"/>
                </a:solidFill>
                <a:latin typeface=""/>
              </a:rPr>
              <a:t>Incubación</a:t>
            </a:r>
          </a:p>
        </p:txBody>
      </p:sp>
      <p:sp>
        <p:nvSpPr>
          <p:cNvPr id="15" name="CuadroTexto 14">
            <a:extLst>
              <a:ext uri="{FF2B5EF4-FFF2-40B4-BE49-F238E27FC236}">
                <a16:creationId xmlns:a16="http://schemas.microsoft.com/office/drawing/2014/main" id="{1523F836-55ED-C275-7EF1-1B13C659417A}"/>
              </a:ext>
            </a:extLst>
          </p:cNvPr>
          <p:cNvSpPr txBox="1"/>
          <p:nvPr/>
        </p:nvSpPr>
        <p:spPr>
          <a:xfrm>
            <a:off x="7690873" y="4618099"/>
            <a:ext cx="2297616" cy="1492716"/>
          </a:xfrm>
          <a:prstGeom prst="rect">
            <a:avLst/>
          </a:prstGeom>
          <a:noFill/>
        </p:spPr>
        <p:txBody>
          <a:bodyPr wrap="none" rtlCol="0">
            <a:spAutoFit/>
          </a:bodyPr>
          <a:lstStyle/>
          <a:p>
            <a:pPr algn="ctr"/>
            <a:r>
              <a:rPr lang="es-ES" sz="1300">
                <a:solidFill>
                  <a:srgbClr val="3E5163"/>
                </a:solidFill>
                <a:latin typeface=""/>
              </a:rPr>
              <a:t>Formación</a:t>
            </a:r>
          </a:p>
          <a:p>
            <a:pPr algn="ctr"/>
            <a:r>
              <a:rPr lang="es-ES" sz="1300">
                <a:solidFill>
                  <a:srgbClr val="3E5163"/>
                </a:solidFill>
                <a:latin typeface=""/>
              </a:rPr>
              <a:t>Mentorización</a:t>
            </a:r>
          </a:p>
          <a:p>
            <a:pPr algn="ctr"/>
            <a:r>
              <a:rPr lang="es-ES" sz="1300">
                <a:solidFill>
                  <a:srgbClr val="3E5163"/>
                </a:solidFill>
                <a:latin typeface=""/>
              </a:rPr>
              <a:t>Asesoramiento legal</a:t>
            </a:r>
          </a:p>
          <a:p>
            <a:pPr algn="ctr"/>
            <a:r>
              <a:rPr lang="es-ES" sz="1300">
                <a:solidFill>
                  <a:srgbClr val="3E5163"/>
                </a:solidFill>
                <a:latin typeface=""/>
              </a:rPr>
              <a:t>Asesor fiscal</a:t>
            </a:r>
          </a:p>
          <a:p>
            <a:pPr algn="ctr"/>
            <a:r>
              <a:rPr lang="es-ES" sz="1300">
                <a:solidFill>
                  <a:srgbClr val="3E5163"/>
                </a:solidFill>
                <a:latin typeface=""/>
              </a:rPr>
              <a:t>Visita al ecosistema regional</a:t>
            </a:r>
          </a:p>
          <a:p>
            <a:pPr algn="ctr"/>
            <a:r>
              <a:rPr lang="es-ES" sz="1300">
                <a:solidFill>
                  <a:srgbClr val="3E5163"/>
                </a:solidFill>
                <a:latin typeface=""/>
              </a:rPr>
              <a:t>Demo Day</a:t>
            </a:r>
          </a:p>
          <a:p>
            <a:pPr algn="ctr"/>
            <a:r>
              <a:rPr lang="es-ES" sz="1300" b="1">
                <a:solidFill>
                  <a:srgbClr val="3E5163"/>
                </a:solidFill>
                <a:latin typeface=""/>
              </a:rPr>
              <a:t>Aceleración Express</a:t>
            </a:r>
          </a:p>
        </p:txBody>
      </p:sp>
      <p:sp>
        <p:nvSpPr>
          <p:cNvPr id="16" name="CuadroTexto 15">
            <a:extLst>
              <a:ext uri="{FF2B5EF4-FFF2-40B4-BE49-F238E27FC236}">
                <a16:creationId xmlns:a16="http://schemas.microsoft.com/office/drawing/2014/main" id="{3F969CB8-C777-9BCF-1AE9-73F6132299CC}"/>
              </a:ext>
            </a:extLst>
          </p:cNvPr>
          <p:cNvSpPr txBox="1"/>
          <p:nvPr/>
        </p:nvSpPr>
        <p:spPr>
          <a:xfrm>
            <a:off x="8093322" y="4341802"/>
            <a:ext cx="1492716" cy="369332"/>
          </a:xfrm>
          <a:prstGeom prst="rect">
            <a:avLst/>
          </a:prstGeom>
          <a:noFill/>
        </p:spPr>
        <p:txBody>
          <a:bodyPr wrap="none" rtlCol="0">
            <a:spAutoFit/>
          </a:bodyPr>
          <a:lstStyle/>
          <a:p>
            <a:pPr algn="ctr"/>
            <a:r>
              <a:rPr lang="es-ES" b="1">
                <a:solidFill>
                  <a:srgbClr val="3E5163"/>
                </a:solidFill>
                <a:latin typeface=""/>
              </a:rPr>
              <a:t>Aceleración</a:t>
            </a:r>
          </a:p>
        </p:txBody>
      </p:sp>
    </p:spTree>
    <p:extLst>
      <p:ext uri="{BB962C8B-B14F-4D97-AF65-F5344CB8AC3E}">
        <p14:creationId xmlns:p14="http://schemas.microsoft.com/office/powerpoint/2010/main" val="1471737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CAFCFD1-9FFA-2C5E-2F19-34B770458FDA}"/>
              </a:ext>
            </a:extLst>
          </p:cNvPr>
          <p:cNvPicPr/>
          <p:nvPr/>
        </p:nvPicPr>
        <p:blipFill>
          <a:blip r:embed="rId2"/>
          <a:src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68B7AD23-AF8D-E075-354A-6C2749803C73}"/>
              </a:ext>
            </a:extLst>
          </p:cNvPr>
          <p:cNvSpPr txBox="1"/>
          <p:nvPr/>
        </p:nvSpPr>
        <p:spPr>
          <a:xfrm>
            <a:off x="1099751" y="1198605"/>
            <a:ext cx="3680816" cy="523220"/>
          </a:xfrm>
          <a:prstGeom prst="rect">
            <a:avLst/>
          </a:prstGeom>
          <a:noFill/>
        </p:spPr>
        <p:txBody>
          <a:bodyPr wrap="none" rtlCol="0">
            <a:spAutoFit/>
          </a:bodyPr>
          <a:lstStyle/>
          <a:p>
            <a:r>
              <a:rPr lang="es-ES" sz="2800" b="1">
                <a:solidFill>
                  <a:srgbClr val="DC032A"/>
                </a:solidFill>
                <a:latin typeface=""/>
              </a:rPr>
              <a:t>Captación / Ideación</a:t>
            </a:r>
          </a:p>
        </p:txBody>
      </p:sp>
      <p:sp>
        <p:nvSpPr>
          <p:cNvPr id="9" name="Rectángulo 8">
            <a:extLst>
              <a:ext uri="{FF2B5EF4-FFF2-40B4-BE49-F238E27FC236}">
                <a16:creationId xmlns:a16="http://schemas.microsoft.com/office/drawing/2014/main" id="{CA5FFB0E-F0A1-43A3-6B0B-8C8CE1CD5198}"/>
              </a:ext>
            </a:extLst>
          </p:cNvPr>
          <p:cNvSpPr/>
          <p:nvPr/>
        </p:nvSpPr>
        <p:spPr>
          <a:xfrm>
            <a:off x="1210962" y="1734182"/>
            <a:ext cx="827903" cy="123568"/>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959EEACF-0826-8503-FCDF-E4AB98EDE19C}"/>
              </a:ext>
            </a:extLst>
          </p:cNvPr>
          <p:cNvSpPr/>
          <p:nvPr/>
        </p:nvSpPr>
        <p:spPr>
          <a:xfrm>
            <a:off x="10555358" y="6142383"/>
            <a:ext cx="1381539" cy="4373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lumMod val="95000"/>
                    <a:lumOff val="5000"/>
                  </a:schemeClr>
                </a:solidFill>
              </a:rPr>
              <a:t>LOGOTIPO EMPRESA COLABORADORA</a:t>
            </a:r>
          </a:p>
        </p:txBody>
      </p:sp>
      <p:sp>
        <p:nvSpPr>
          <p:cNvPr id="2" name="Marcador de texto 1">
            <a:extLst>
              <a:ext uri="{FF2B5EF4-FFF2-40B4-BE49-F238E27FC236}">
                <a16:creationId xmlns:a16="http://schemas.microsoft.com/office/drawing/2014/main" id="{4C8B8F8A-227E-D82C-ED44-3F2CB8DFCBB6}"/>
              </a:ext>
            </a:extLst>
          </p:cNvPr>
          <p:cNvSpPr txBox="1">
            <a:spLocks/>
          </p:cNvSpPr>
          <p:nvPr/>
        </p:nvSpPr>
        <p:spPr>
          <a:xfrm>
            <a:off x="1339897" y="2265829"/>
            <a:ext cx="6571651" cy="29621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ES" sz="2400" b="1" dirty="0">
                <a:solidFill>
                  <a:srgbClr val="465461"/>
                </a:solidFill>
                <a:latin typeface="Arial" panose="020B0604020202020204" pitchFamily="34" charset="0"/>
                <a:ea typeface="Roboto" panose="02000000000000000000" pitchFamily="2" charset="0"/>
                <a:cs typeface="Arial" panose="020B0604020202020204" pitchFamily="34" charset="0"/>
              </a:rPr>
              <a:t>Título de la charla</a:t>
            </a:r>
          </a:p>
          <a:p>
            <a:pPr>
              <a:lnSpc>
                <a:spcPct val="120000"/>
              </a:lnSpc>
            </a:pPr>
            <a:r>
              <a:rPr lang="es-ES" sz="2000" dirty="0">
                <a:solidFill>
                  <a:srgbClr val="465461"/>
                </a:solidFill>
                <a:latin typeface="Arial" panose="020B0604020202020204" pitchFamily="34" charset="0"/>
                <a:ea typeface="Roboto" panose="02000000000000000000" pitchFamily="2" charset="0"/>
                <a:cs typeface="Arial" panose="020B0604020202020204" pitchFamily="34" charset="0"/>
              </a:rPr>
              <a:t>Presentación de la entidad</a:t>
            </a:r>
          </a:p>
          <a:p>
            <a:pPr>
              <a:lnSpc>
                <a:spcPct val="120000"/>
              </a:lnSpc>
            </a:pPr>
            <a:r>
              <a:rPr lang="es-ES" sz="2000" dirty="0">
                <a:solidFill>
                  <a:srgbClr val="465461"/>
                </a:solidFill>
                <a:latin typeface="Arial" panose="020B0604020202020204" pitchFamily="34" charset="0"/>
                <a:ea typeface="Roboto" panose="02000000000000000000" pitchFamily="2" charset="0"/>
                <a:cs typeface="Arial" panose="020B0604020202020204" pitchFamily="34" charset="0"/>
              </a:rPr>
              <a:t>Descripción de la charla</a:t>
            </a:r>
          </a:p>
          <a:p>
            <a:pPr marL="0" indent="0">
              <a:lnSpc>
                <a:spcPct val="120000"/>
              </a:lnSpc>
              <a:buNone/>
            </a:pPr>
            <a:r>
              <a:rPr lang="es-ES" sz="2000" dirty="0">
                <a:solidFill>
                  <a:srgbClr val="465461"/>
                </a:solidFill>
                <a:latin typeface=""/>
                <a:ea typeface="Roboto" panose="02000000000000000000" pitchFamily="2" charset="0"/>
                <a:cs typeface="Arial" panose="020B0604020202020204" pitchFamily="34" charset="0"/>
              </a:rPr>
              <a:t>Las siguientes diapositivas serán las correspondientes al contenido de la charla correspondiente. En caso de querer añadir diapositivas, añadir una o duplicar la anterior. </a:t>
            </a:r>
          </a:p>
          <a:p>
            <a:pPr marL="0" indent="0">
              <a:lnSpc>
                <a:spcPct val="120000"/>
              </a:lnSpc>
              <a:buFont typeface="Arial" panose="020B0604020202020204" pitchFamily="34" charset="0"/>
              <a:buNone/>
            </a:pPr>
            <a:endParaRPr lang="es-ES" sz="1600" dirty="0">
              <a:solidFill>
                <a:srgbClr val="465461"/>
              </a:solidFill>
              <a:latin typeface="Arial" panose="020B0604020202020204" pitchFamily="34" charset="0"/>
              <a:ea typeface="Roboto" panose="02000000000000000000" pitchFamily="2" charset="0"/>
              <a:cs typeface="Arial" panose="020B0604020202020204" pitchFamily="34" charset="0"/>
            </a:endParaRPr>
          </a:p>
          <a:p>
            <a:pPr marL="0" indent="0">
              <a:lnSpc>
                <a:spcPct val="120000"/>
              </a:lnSpc>
              <a:buFont typeface="Arial" panose="020B0604020202020204" pitchFamily="34" charset="0"/>
              <a:buNone/>
            </a:pPr>
            <a:endParaRPr lang="es-ES" sz="1600" dirty="0">
              <a:solidFill>
                <a:srgbClr val="465461"/>
              </a:solidFill>
              <a:latin typeface="Arial" panose="020B0604020202020204" pitchFamily="34" charset="0"/>
              <a:ea typeface="Roboto" panose="02000000000000000000" pitchFamily="2" charset="0"/>
              <a:cs typeface="Arial" panose="020B0604020202020204" pitchFamily="34" charset="0"/>
            </a:endParaRPr>
          </a:p>
          <a:p>
            <a:pPr marL="0" indent="0">
              <a:lnSpc>
                <a:spcPct val="120000"/>
              </a:lnSpc>
              <a:buFont typeface="Arial" panose="020B0604020202020204" pitchFamily="34" charset="0"/>
              <a:buNone/>
            </a:pPr>
            <a:endParaRPr lang="es-ES" sz="1600" dirty="0">
              <a:solidFill>
                <a:srgbClr val="465461"/>
              </a:solidFill>
              <a:latin typeface="Arial" panose="020B0604020202020204" pitchFamily="34" charset="0"/>
              <a:ea typeface="Roboto" panose="02000000000000000000" pitchFamily="2" charset="0"/>
              <a:cs typeface="Arial" panose="020B0604020202020204" pitchFamily="34" charset="0"/>
            </a:endParaRPr>
          </a:p>
        </p:txBody>
      </p:sp>
      <p:pic>
        <p:nvPicPr>
          <p:cNvPr id="3" name="Gráfico 2" descr="Cámara con relleno sólido">
            <a:extLst>
              <a:ext uri="{FF2B5EF4-FFF2-40B4-BE49-F238E27FC236}">
                <a16:creationId xmlns:a16="http://schemas.microsoft.com/office/drawing/2014/main" id="{10601870-B482-B072-1FF0-BDF83C6F9D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4914" y="2221024"/>
            <a:ext cx="1976400" cy="1976400"/>
          </a:xfrm>
          <a:prstGeom prst="rect">
            <a:avLst/>
          </a:prstGeom>
        </p:spPr>
      </p:pic>
      <p:sp>
        <p:nvSpPr>
          <p:cNvPr id="4" name="CuadroTexto 3">
            <a:extLst>
              <a:ext uri="{FF2B5EF4-FFF2-40B4-BE49-F238E27FC236}">
                <a16:creationId xmlns:a16="http://schemas.microsoft.com/office/drawing/2014/main" id="{4EA7C929-5898-C240-836D-A245EB40C1AA}"/>
              </a:ext>
            </a:extLst>
          </p:cNvPr>
          <p:cNvSpPr txBox="1"/>
          <p:nvPr/>
        </p:nvSpPr>
        <p:spPr>
          <a:xfrm>
            <a:off x="8490166" y="4134532"/>
            <a:ext cx="1702637" cy="507831"/>
          </a:xfrm>
          <a:prstGeom prst="rect">
            <a:avLst/>
          </a:prstGeom>
          <a:noFill/>
        </p:spPr>
        <p:txBody>
          <a:bodyPr wrap="square" rtlCol="0">
            <a:spAutoFit/>
          </a:bodyPr>
          <a:lstStyle/>
          <a:p>
            <a:pPr algn="ctr"/>
            <a:r>
              <a:rPr lang="es-ES" sz="900" b="1" dirty="0"/>
              <a:t>Botón derecho &gt; cambiar gráfico &gt; escoger el logo de la entidad correspondiente</a:t>
            </a:r>
          </a:p>
        </p:txBody>
      </p:sp>
    </p:spTree>
    <p:extLst>
      <p:ext uri="{BB962C8B-B14F-4D97-AF65-F5344CB8AC3E}">
        <p14:creationId xmlns:p14="http://schemas.microsoft.com/office/powerpoint/2010/main" val="306721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2"/>
          <a:src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C88D9E33-199D-59DC-9F16-461FE7187AFC}"/>
              </a:ext>
            </a:extLst>
          </p:cNvPr>
          <p:cNvSpPr txBox="1"/>
          <p:nvPr/>
        </p:nvSpPr>
        <p:spPr>
          <a:xfrm>
            <a:off x="474592" y="2337474"/>
            <a:ext cx="8757898" cy="494751"/>
          </a:xfrm>
          <a:prstGeom prst="rect">
            <a:avLst/>
          </a:prstGeom>
          <a:noFill/>
        </p:spPr>
        <p:txBody>
          <a:bodyPr wrap="square">
            <a:spAutoFit/>
          </a:bodyPr>
          <a:lstStyle/>
          <a:p>
            <a:pPr>
              <a:lnSpc>
                <a:spcPct val="120000"/>
              </a:lnSpc>
            </a:pPr>
            <a:r>
              <a:rPr lang="es-ES" sz="2400" b="1">
                <a:solidFill>
                  <a:srgbClr val="465461"/>
                </a:solidFill>
                <a:latin typeface="Arial" panose="020B0604020202020204" pitchFamily="34" charset="0"/>
                <a:ea typeface="Roboto" panose="02000000000000000000" pitchFamily="2" charset="0"/>
                <a:cs typeface="Arial" panose="020B0604020202020204" pitchFamily="34" charset="0"/>
              </a:rPr>
              <a:t>Descifrando el desarrollo de un Rootkit para Windows 11</a:t>
            </a:r>
          </a:p>
        </p:txBody>
      </p:sp>
      <p:sp>
        <p:nvSpPr>
          <p:cNvPr id="4" name="CuadroTexto 3">
            <a:extLst>
              <a:ext uri="{FF2B5EF4-FFF2-40B4-BE49-F238E27FC236}">
                <a16:creationId xmlns:a16="http://schemas.microsoft.com/office/drawing/2014/main" id="{74A92D47-643E-BC82-A79B-A493557AC59F}"/>
              </a:ext>
            </a:extLst>
          </p:cNvPr>
          <p:cNvSpPr txBox="1"/>
          <p:nvPr/>
        </p:nvSpPr>
        <p:spPr>
          <a:xfrm>
            <a:off x="420130" y="383058"/>
            <a:ext cx="6452618" cy="1384995"/>
          </a:xfrm>
          <a:prstGeom prst="rect">
            <a:avLst/>
          </a:prstGeom>
          <a:noFill/>
        </p:spPr>
        <p:txBody>
          <a:bodyPr wrap="square" rtlCol="0">
            <a:spAutoFit/>
          </a:bodyPr>
          <a:lstStyle/>
          <a:p>
            <a:r>
              <a:rPr lang="es-ES" sz="2800" b="1">
                <a:solidFill>
                  <a:srgbClr val="DC032A"/>
                </a:solidFill>
                <a:latin typeface=""/>
              </a:rPr>
              <a:t>Desde las Profundidades del Kernel: Cómo Crear un Rootkit Invisible en WINDOWS</a:t>
            </a:r>
          </a:p>
        </p:txBody>
      </p:sp>
      <p:pic>
        <p:nvPicPr>
          <p:cNvPr id="10" name="Picture 9">
            <a:extLst>
              <a:ext uri="{FF2B5EF4-FFF2-40B4-BE49-F238E27FC236}">
                <a16:creationId xmlns:a16="http://schemas.microsoft.com/office/drawing/2014/main" id="{A92898D8-D60E-473B-8444-DA1AB116F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38" y="2074975"/>
            <a:ext cx="1078063" cy="1078063"/>
          </a:xfrm>
          <a:prstGeom prst="rect">
            <a:avLst/>
          </a:prstGeom>
        </p:spPr>
      </p:pic>
      <p:pic>
        <p:nvPicPr>
          <p:cNvPr id="13" name="Picture 12">
            <a:extLst>
              <a:ext uri="{FF2B5EF4-FFF2-40B4-BE49-F238E27FC236}">
                <a16:creationId xmlns:a16="http://schemas.microsoft.com/office/drawing/2014/main" id="{5C3AC9C9-DA35-47CE-82CF-B514CDDFF378}"/>
              </a:ext>
            </a:extLst>
          </p:cNvPr>
          <p:cNvPicPr>
            <a:picLocks noChangeAspect="1"/>
          </p:cNvPicPr>
          <p:nvPr/>
        </p:nvPicPr>
        <p:blipFill>
          <a:blip r:embed="rId4"/>
          <a:stretch>
            <a:fillRect/>
          </a:stretch>
        </p:blipFill>
        <p:spPr>
          <a:xfrm>
            <a:off x="3263181" y="3448727"/>
            <a:ext cx="5665637" cy="3777091"/>
          </a:xfrm>
          <a:prstGeom prst="rect">
            <a:avLst/>
          </a:prstGeom>
        </p:spPr>
      </p:pic>
      <p:sp>
        <p:nvSpPr>
          <p:cNvPr id="15" name="Content Placeholder 2">
            <a:extLst>
              <a:ext uri="{FF2B5EF4-FFF2-40B4-BE49-F238E27FC236}">
                <a16:creationId xmlns:a16="http://schemas.microsoft.com/office/drawing/2014/main" id="{2C360ECF-4870-47F1-8BD2-FF3F4169F1B3}"/>
              </a:ext>
            </a:extLst>
          </p:cNvPr>
          <p:cNvSpPr txBox="1">
            <a:spLocks/>
          </p:cNvSpPr>
          <p:nvPr/>
        </p:nvSpPr>
        <p:spPr>
          <a:xfrm>
            <a:off x="8723938" y="5805157"/>
            <a:ext cx="3468062" cy="12006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s-ES" sz="2000"/>
          </a:p>
          <a:p>
            <a:pPr algn="r"/>
            <a:r>
              <a:rPr lang="es-ES" sz="2000"/>
              <a:t>INCIBE Emprende,</a:t>
            </a:r>
            <a:r>
              <a:rPr lang="en-US" sz="2000"/>
              <a:t> 2025</a:t>
            </a:r>
            <a:r>
              <a:rPr lang="es-ES" sz="2000"/>
              <a:t> [</a:t>
            </a:r>
            <a:r>
              <a:rPr lang="es-ES" sz="2000">
                <a:hlinkClick r:id="rId5">
                  <a:extLst>
                    <a:ext uri="{A12FA001-AC4F-418D-AE19-62706E023703}">
                      <ahyp:hlinkClr xmlns:ahyp="http://schemas.microsoft.com/office/drawing/2018/hyperlinkcolor" val="tx"/>
                    </a:ext>
                  </a:extLst>
                </a:hlinkClick>
              </a:rPr>
              <a:t>in/</a:t>
            </a:r>
            <a:r>
              <a:rPr lang="es-ES" sz="2000" noProof="1">
                <a:hlinkClick r:id="rId5">
                  <a:extLst>
                    <a:ext uri="{A12FA001-AC4F-418D-AE19-62706E023703}">
                      <ahyp:hlinkClr xmlns:ahyp="http://schemas.microsoft.com/office/drawing/2018/hyperlinkcolor" val="tx"/>
                    </a:ext>
                  </a:extLst>
                </a:hlinkClick>
              </a:rPr>
              <a:t>vazquez-vazquez-alejandro</a:t>
            </a:r>
            <a:r>
              <a:rPr lang="es-ES" sz="2000"/>
              <a:t>]</a:t>
            </a:r>
          </a:p>
        </p:txBody>
      </p:sp>
    </p:spTree>
    <p:extLst>
      <p:ext uri="{BB962C8B-B14F-4D97-AF65-F5344CB8AC3E}">
        <p14:creationId xmlns:p14="http://schemas.microsoft.com/office/powerpoint/2010/main" val="206931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CCF860-CA2D-2F24-68F9-E7DA6595860C}"/>
              </a:ext>
            </a:extLst>
          </p:cNvPr>
          <p:cNvPicPr/>
          <p:nvPr/>
        </p:nvPicPr>
        <p:blipFill>
          <a:blip r:embed="rId3"/>
          <a:src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A92D47-643E-BC82-A79B-A493557AC59F}"/>
              </a:ext>
            </a:extLst>
          </p:cNvPr>
          <p:cNvSpPr txBox="1"/>
          <p:nvPr/>
        </p:nvSpPr>
        <p:spPr>
          <a:xfrm>
            <a:off x="420129" y="383059"/>
            <a:ext cx="1580882" cy="523220"/>
          </a:xfrm>
          <a:prstGeom prst="rect">
            <a:avLst/>
          </a:prstGeom>
          <a:noFill/>
        </p:spPr>
        <p:txBody>
          <a:bodyPr wrap="none" rtlCol="0">
            <a:spAutoFit/>
          </a:bodyPr>
          <a:lstStyle/>
          <a:p>
            <a:r>
              <a:rPr lang="es-ES" sz="2800" b="1">
                <a:solidFill>
                  <a:srgbClr val="DC032A"/>
                </a:solidFill>
                <a:latin typeface=""/>
              </a:rPr>
              <a:t>Whoami</a:t>
            </a:r>
          </a:p>
        </p:txBody>
      </p:sp>
      <p:sp>
        <p:nvSpPr>
          <p:cNvPr id="6" name="Rectángulo 5">
            <a:extLst>
              <a:ext uri="{FF2B5EF4-FFF2-40B4-BE49-F238E27FC236}">
                <a16:creationId xmlns:a16="http://schemas.microsoft.com/office/drawing/2014/main" id="{7A18764C-BE31-D43A-C8F9-C6B88B673330}"/>
              </a:ext>
            </a:extLst>
          </p:cNvPr>
          <p:cNvSpPr/>
          <p:nvPr/>
        </p:nvSpPr>
        <p:spPr>
          <a:xfrm>
            <a:off x="531340" y="942386"/>
            <a:ext cx="827903" cy="102642"/>
          </a:xfrm>
          <a:prstGeom prst="rect">
            <a:avLst/>
          </a:prstGeom>
          <a:solidFill>
            <a:srgbClr val="DC0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a:extLst>
              <a:ext uri="{FF2B5EF4-FFF2-40B4-BE49-F238E27FC236}">
                <a16:creationId xmlns:a16="http://schemas.microsoft.com/office/drawing/2014/main" id="{0F9DA3BD-A1C6-46BA-A52C-CCF012A5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1496" y="4997496"/>
            <a:ext cx="1860504" cy="1860504"/>
          </a:xfrm>
          <a:prstGeom prst="rect">
            <a:avLst/>
          </a:prstGeom>
        </p:spPr>
      </p:pic>
      <p:sp>
        <p:nvSpPr>
          <p:cNvPr id="10" name="Content Placeholder 2">
            <a:extLst>
              <a:ext uri="{FF2B5EF4-FFF2-40B4-BE49-F238E27FC236}">
                <a16:creationId xmlns:a16="http://schemas.microsoft.com/office/drawing/2014/main" id="{8898B4BA-D6C5-4B6D-9172-BB02CCE3885E}"/>
              </a:ext>
            </a:extLst>
          </p:cNvPr>
          <p:cNvSpPr txBox="1">
            <a:spLocks/>
          </p:cNvSpPr>
          <p:nvPr/>
        </p:nvSpPr>
        <p:spPr>
          <a:xfrm>
            <a:off x="803786" y="1416937"/>
            <a:ext cx="8974395"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s-ES" sz="2600" b="1"/>
              <a:t> </a:t>
            </a:r>
            <a:r>
              <a:rPr lang="es-ES" sz="2600" b="1">
                <a:solidFill>
                  <a:srgbClr val="C00000"/>
                </a:solidFill>
              </a:rPr>
              <a:t>FRIKI</a:t>
            </a:r>
            <a:r>
              <a:rPr lang="es-ES" sz="2000"/>
              <a:t> (</a:t>
            </a:r>
            <a:r>
              <a:rPr lang="es-ES" sz="3600" b="1">
                <a:solidFill>
                  <a:srgbClr val="C00000"/>
                </a:solidFill>
              </a:rPr>
              <a:t>F</a:t>
            </a:r>
            <a:r>
              <a:rPr lang="es-ES" sz="2000"/>
              <a:t>anático de </a:t>
            </a:r>
            <a:r>
              <a:rPr lang="es-ES" sz="3600" b="1">
                <a:solidFill>
                  <a:srgbClr val="C00000"/>
                </a:solidFill>
              </a:rPr>
              <a:t>R</a:t>
            </a:r>
            <a:r>
              <a:rPr lang="es-ES" sz="2000"/>
              <a:t>evolucionar </a:t>
            </a:r>
            <a:r>
              <a:rPr lang="es-ES" sz="3600" b="1">
                <a:solidFill>
                  <a:srgbClr val="C00000"/>
                </a:solidFill>
              </a:rPr>
              <a:t>I</a:t>
            </a:r>
            <a:r>
              <a:rPr lang="es-ES" sz="2000"/>
              <a:t>nternamente </a:t>
            </a:r>
            <a:r>
              <a:rPr lang="es-ES" sz="3600" b="1">
                <a:solidFill>
                  <a:srgbClr val="C00000"/>
                </a:solidFill>
              </a:rPr>
              <a:t>K</a:t>
            </a:r>
            <a:r>
              <a:rPr lang="es-ES" sz="2000"/>
              <a:t>ernels e </a:t>
            </a:r>
            <a:r>
              <a:rPr lang="es-ES" sz="3600" b="1">
                <a:solidFill>
                  <a:srgbClr val="C00000"/>
                </a:solidFill>
              </a:rPr>
              <a:t>I</a:t>
            </a:r>
            <a:r>
              <a:rPr lang="es-ES" sz="2000"/>
              <a:t>nicios del sistema)</a:t>
            </a:r>
          </a:p>
          <a:p>
            <a:pPr marL="0" indent="0">
              <a:spcBef>
                <a:spcPts val="600"/>
              </a:spcBef>
              <a:buNone/>
            </a:pPr>
            <a:endParaRPr lang="es-ES" sz="2000"/>
          </a:p>
          <a:p>
            <a:pPr marL="0" indent="0">
              <a:spcBef>
                <a:spcPts val="600"/>
              </a:spcBef>
              <a:buNone/>
            </a:pPr>
            <a:endParaRPr lang="es-ES" sz="2000"/>
          </a:p>
          <a:p>
            <a:r>
              <a:rPr lang="es-ES" sz="2000"/>
              <a:t>Pastor de ovejas desde los 8 años</a:t>
            </a:r>
          </a:p>
          <a:p>
            <a:pPr marL="0" indent="0">
              <a:spcBef>
                <a:spcPts val="600"/>
              </a:spcBef>
              <a:buNone/>
            </a:pPr>
            <a:endParaRPr lang="es-ES" sz="2000"/>
          </a:p>
          <a:p>
            <a:r>
              <a:rPr lang="es-ES" sz="2000"/>
              <a:t>Me gusta el pulpo, de ahí los Rootkits</a:t>
            </a:r>
          </a:p>
          <a:p>
            <a:endParaRPr lang="es-ES" sz="2000"/>
          </a:p>
          <a:p>
            <a:r>
              <a:rPr lang="es-ES" sz="2000"/>
              <a:t>Docente en Máster de Análisis de Malware</a:t>
            </a:r>
          </a:p>
        </p:txBody>
      </p:sp>
      <p:pic>
        <p:nvPicPr>
          <p:cNvPr id="11" name="Picture 10">
            <a:extLst>
              <a:ext uri="{FF2B5EF4-FFF2-40B4-BE49-F238E27FC236}">
                <a16:creationId xmlns:a16="http://schemas.microsoft.com/office/drawing/2014/main" id="{DB23944E-E7E9-436F-8033-FED6A1E44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363" y="2120651"/>
            <a:ext cx="3901818" cy="2616695"/>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081261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7cb6d37-f707-4da4-b646-7b1abbe3e9c1">
      <Terms xmlns="http://schemas.microsoft.com/office/infopath/2007/PartnerControls"/>
    </lcf76f155ced4ddcb4097134ff3c332f>
    <TaxCatchAll xmlns="82e8a8cd-2885-4bb5-8083-20f3ed61e7f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C943B4AA91044A8E079104BBBE16BF" ma:contentTypeVersion="12" ma:contentTypeDescription="Create a new document." ma:contentTypeScope="" ma:versionID="aa23c0327ace4b8e08d4c18d0056df90">
  <xsd:schema xmlns:xsd="http://www.w3.org/2001/XMLSchema" xmlns:xs="http://www.w3.org/2001/XMLSchema" xmlns:p="http://schemas.microsoft.com/office/2006/metadata/properties" xmlns:ns2="87cb6d37-f707-4da4-b646-7b1abbe3e9c1" xmlns:ns3="82e8a8cd-2885-4bb5-8083-20f3ed61e7f2" targetNamespace="http://schemas.microsoft.com/office/2006/metadata/properties" ma:root="true" ma:fieldsID="16a4bdd0195b3f26ee52f37cbe977781" ns2:_="" ns3:_="">
    <xsd:import namespace="87cb6d37-f707-4da4-b646-7b1abbe3e9c1"/>
    <xsd:import namespace="82e8a8cd-2885-4bb5-8083-20f3ed61e7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cb6d37-f707-4da4-b646-7b1abbe3e9c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85e823d-31db-440c-980d-283f89df7c2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e8a8cd-2885-4bb5-8083-20f3ed61e7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cf23810e-d2cb-40f5-8814-ec88b3cf0e80}" ma:internalName="TaxCatchAll" ma:showField="CatchAllData" ma:web="82e8a8cd-2885-4bb5-8083-20f3ed61e7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EA9512-DE1B-4377-A34A-EB88A70C133F}">
  <ds:schemaRefs>
    <ds:schemaRef ds:uri="http://purl.org/dc/dcmitype/"/>
    <ds:schemaRef ds:uri="http://schemas.openxmlformats.org/package/2006/metadata/core-properties"/>
    <ds:schemaRef ds:uri="http://www.w3.org/XML/1998/namespace"/>
    <ds:schemaRef ds:uri="http://purl.org/dc/terms/"/>
    <ds:schemaRef ds:uri="http://schemas.microsoft.com/office/2006/documentManagement/types"/>
    <ds:schemaRef ds:uri="http://schemas.microsoft.com/office/infopath/2007/PartnerControls"/>
    <ds:schemaRef ds:uri="82e8a8cd-2885-4bb5-8083-20f3ed61e7f2"/>
    <ds:schemaRef ds:uri="87cb6d37-f707-4da4-b646-7b1abbe3e9c1"/>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44C00320-0837-40B9-8B62-27B76A1B49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cb6d37-f707-4da4-b646-7b1abbe3e9c1"/>
    <ds:schemaRef ds:uri="82e8a8cd-2885-4bb5-8083-20f3ed61e7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09FE6D-5EDC-4C11-9B16-EC9469C634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2759</TotalTime>
  <Words>2774</Words>
  <Application>Microsoft Office PowerPoint</Application>
  <PresentationFormat>Widescreen</PresentationFormat>
  <Paragraphs>568</Paragraphs>
  <Slides>44</Slides>
  <Notes>30</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-apple-system</vt:lpstr>
      <vt:lpstr>Aptos</vt:lpstr>
      <vt:lpstr>Aptos Display</vt:lpstr>
      <vt:lpstr>Arial</vt:lpstr>
      <vt:lpstr>Calibri</vt:lpstr>
      <vt:lpstr>Century Gothic</vt:lpstr>
      <vt:lpstr>Chiller</vt:lpstr>
      <vt:lpstr>Comic Sans MS</vt:lpstr>
      <vt:lpstr>Consolas</vt:lpstr>
      <vt:lpstr>Roboto</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Alvaro Roldan Barrera</dc:creator>
  <cp:lastModifiedBy>TheMalwareGuardian</cp:lastModifiedBy>
  <cp:revision>131</cp:revision>
  <dcterms:created xsi:type="dcterms:W3CDTF">2024-02-16T12:03:53Z</dcterms:created>
  <dcterms:modified xsi:type="dcterms:W3CDTF">2025-07-02T11:20:52Z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0x01010086C943B4AA91044A8E079104BBBE16BF</vt:lpwstr>
  </property>
</Properties>
</file>